
<file path=[Content_Types].xml><?xml version="1.0" encoding="utf-8"?>
<Types xmlns="http://schemas.openxmlformats.org/package/2006/content-types">
  <Default ContentType="application/x-fontdata" Extension="fntdata"/>
  <Default ContentType="image/jpeg" Extension="jpeg"/>
  <Default ContentType="video/mp4" Extension="mp4"/>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slide+xml" PartName="/ppt/slides/slide51.xml"/>
  <Override ContentType="application/vnd.openxmlformats-officedocument.presentationml.slide+xml" PartName="/ppt/slides/slide52.xml"/>
  <Override ContentType="application/vnd.openxmlformats-officedocument.presentationml.slide+xml" PartName="/ppt/slides/slide53.xml"/>
  <Override ContentType="application/vnd.openxmlformats-officedocument.presentationml.slide+xml" PartName="/ppt/slides/slide54.xml"/>
  <Override ContentType="application/vnd.openxmlformats-officedocument.presentationml.slide+xml" PartName="/ppt/slides/slide55.xml"/>
  <Override ContentType="application/vnd.openxmlformats-officedocument.presentationml.slide+xml" PartName="/ppt/slides/slide56.xml"/>
  <Override ContentType="application/vnd.openxmlformats-officedocument.presentationml.slide+xml" PartName="/ppt/slides/slide57.xml"/>
  <Override ContentType="application/vnd.openxmlformats-officedocument.presentationml.slide+xml" PartName="/ppt/slides/slide58.xml"/>
  <Override ContentType="application/vnd.openxmlformats-officedocument.presentationml.slide+xml" PartName="/ppt/slides/slide59.xml"/>
  <Override ContentType="application/vnd.openxmlformats-officedocument.presentationml.slide+xml" PartName="/ppt/slides/slide60.xml"/>
  <Override ContentType="application/vnd.openxmlformats-officedocument.presentationml.slide+xml" PartName="/ppt/slides/slide61.xml"/>
  <Override ContentType="application/vnd.openxmlformats-officedocument.presentationml.slide+xml" PartName="/ppt/slides/slide62.xml"/>
  <Override ContentType="application/vnd.openxmlformats-officedocument.presentationml.slide+xml" PartName="/ppt/slides/slide63.xml"/>
  <Override ContentType="application/vnd.openxmlformats-officedocument.presentationml.slide+xml" PartName="/ppt/slides/slide64.xml"/>
  <Override ContentType="application/vnd.openxmlformats-officedocument.presentationml.slide+xml" PartName="/ppt/slides/slide65.xml"/>
  <Override ContentType="application/vnd.openxmlformats-officedocument.presentationml.slide+xml" PartName="/ppt/slides/slide66.xml"/>
  <Override ContentType="application/vnd.openxmlformats-officedocument.presentationml.slide+xml" PartName="/ppt/slides/slide67.xml"/>
  <Override ContentType="application/vnd.openxmlformats-officedocument.presentationml.slide+xml" PartName="/ppt/slides/slide68.xml"/>
  <Override ContentType="application/vnd.openxmlformats-officedocument.presentationml.slide+xml" PartName="/ppt/slides/slide69.xml"/>
  <Override ContentType="application/vnd.openxmlformats-officedocument.presentationml.slide+xml" PartName="/ppt/slides/slide70.xml"/>
  <Override ContentType="application/vnd.openxmlformats-officedocument.presentationml.slide+xml" PartName="/ppt/slides/slide71.xml"/>
  <Override ContentType="application/vnd.openxmlformats-officedocument.presentationml.slide+xml" PartName="/ppt/slides/slide72.xml"/>
  <Override ContentType="application/vnd.openxmlformats-officedocument.presentationml.slide+xml" PartName="/ppt/slides/slide73.xml"/>
  <Override ContentType="application/vnd.openxmlformats-officedocument.presentationml.slide+xml" PartName="/ppt/slides/slide74.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77.xml"/>
  <Override ContentType="application/vnd.openxmlformats-officedocument.presentationml.slide+xml" PartName="/ppt/slides/slide78.xml"/>
  <Override ContentType="application/vnd.openxmlformats-officedocument.presentationml.slide+xml" PartName="/ppt/slides/slide79.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Lst>
  <p:sldSz cx="7556500" cy="10693400"/>
  <p:notesSz cx="6858000" cy="9144000"/>
  <p:embeddedFontLst>
    <p:embeddedFont>
      <p:font typeface="Glacial Indifference" charset="1" panose="00000000000000000000"/>
      <p:regular r:id="rId85"/>
    </p:embeddedFont>
    <p:embeddedFont>
      <p:font typeface="Almarai" charset="1" panose="00000000000000000000"/>
      <p:regular r:id="rId86"/>
    </p:embeddedFont>
    <p:embeddedFont>
      <p:font typeface="Glacial Indifference Bold" charset="1" panose="00000800000000000000"/>
      <p:regular r:id="rId87"/>
    </p:embeddedFont>
    <p:embeddedFont>
      <p:font typeface="Moontime" charset="1" panose="00000000000000000000"/>
      <p:regular r:id="rId88"/>
    </p:embeddedFont>
    <p:embeddedFont>
      <p:font typeface="Cardo" charset="1" panose="02020600000000000000"/>
      <p:regular r:id="rId89"/>
    </p:embeddedFont>
    <p:embeddedFont>
      <p:font typeface="Abhaya Libre Regular" charset="1" panose="02000503000000000000"/>
      <p:regular r:id="rId9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slides/slide23.xml" Type="http://schemas.openxmlformats.org/officeDocument/2006/relationships/slide"/><Relationship Id="rId29" Target="slides/slide24.xml" Type="http://schemas.openxmlformats.org/officeDocument/2006/relationships/slide"/><Relationship Id="rId3" Target="viewProps.xml" Type="http://schemas.openxmlformats.org/officeDocument/2006/relationships/viewProps"/><Relationship Id="rId30" Target="slides/slide25.xml" Type="http://schemas.openxmlformats.org/officeDocument/2006/relationships/slide"/><Relationship Id="rId31" Target="slides/slide26.xml" Type="http://schemas.openxmlformats.org/officeDocument/2006/relationships/slide"/><Relationship Id="rId32" Target="slides/slide27.xml" Type="http://schemas.openxmlformats.org/officeDocument/2006/relationships/slide"/><Relationship Id="rId33" Target="slides/slide28.xml" Type="http://schemas.openxmlformats.org/officeDocument/2006/relationships/slide"/><Relationship Id="rId34" Target="slides/slide29.xml" Type="http://schemas.openxmlformats.org/officeDocument/2006/relationships/slide"/><Relationship Id="rId35" Target="slides/slide30.xml" Type="http://schemas.openxmlformats.org/officeDocument/2006/relationships/slide"/><Relationship Id="rId36" Target="slides/slide31.xml" Type="http://schemas.openxmlformats.org/officeDocument/2006/relationships/slide"/><Relationship Id="rId37" Target="slides/slide32.xml" Type="http://schemas.openxmlformats.org/officeDocument/2006/relationships/slide"/><Relationship Id="rId38" Target="slides/slide33.xml" Type="http://schemas.openxmlformats.org/officeDocument/2006/relationships/slide"/><Relationship Id="rId39" Target="slides/slide34.xml" Type="http://schemas.openxmlformats.org/officeDocument/2006/relationships/slide"/><Relationship Id="rId4" Target="theme/theme1.xml" Type="http://schemas.openxmlformats.org/officeDocument/2006/relationships/theme"/><Relationship Id="rId40" Target="slides/slide35.xml" Type="http://schemas.openxmlformats.org/officeDocument/2006/relationships/slide"/><Relationship Id="rId41" Target="slides/slide36.xml" Type="http://schemas.openxmlformats.org/officeDocument/2006/relationships/slide"/><Relationship Id="rId42" Target="slides/slide37.xml" Type="http://schemas.openxmlformats.org/officeDocument/2006/relationships/slide"/><Relationship Id="rId43" Target="slides/slide38.xml" Type="http://schemas.openxmlformats.org/officeDocument/2006/relationships/slide"/><Relationship Id="rId44" Target="slides/slide39.xml" Type="http://schemas.openxmlformats.org/officeDocument/2006/relationships/slide"/><Relationship Id="rId45" Target="slides/slide40.xml" Type="http://schemas.openxmlformats.org/officeDocument/2006/relationships/slide"/><Relationship Id="rId46" Target="slides/slide41.xml" Type="http://schemas.openxmlformats.org/officeDocument/2006/relationships/slide"/><Relationship Id="rId47" Target="slides/slide42.xml" Type="http://schemas.openxmlformats.org/officeDocument/2006/relationships/slide"/><Relationship Id="rId48" Target="slides/slide43.xml" Type="http://schemas.openxmlformats.org/officeDocument/2006/relationships/slide"/><Relationship Id="rId49" Target="slides/slide44.xml" Type="http://schemas.openxmlformats.org/officeDocument/2006/relationships/slide"/><Relationship Id="rId5" Target="tableStyles.xml" Type="http://schemas.openxmlformats.org/officeDocument/2006/relationships/tableStyles"/><Relationship Id="rId50" Target="slides/slide45.xml" Type="http://schemas.openxmlformats.org/officeDocument/2006/relationships/slide"/><Relationship Id="rId51" Target="slides/slide46.xml" Type="http://schemas.openxmlformats.org/officeDocument/2006/relationships/slide"/><Relationship Id="rId52" Target="slides/slide47.xml" Type="http://schemas.openxmlformats.org/officeDocument/2006/relationships/slide"/><Relationship Id="rId53" Target="slides/slide48.xml" Type="http://schemas.openxmlformats.org/officeDocument/2006/relationships/slide"/><Relationship Id="rId54" Target="slides/slide49.xml" Type="http://schemas.openxmlformats.org/officeDocument/2006/relationships/slide"/><Relationship Id="rId55" Target="slides/slide50.xml" Type="http://schemas.openxmlformats.org/officeDocument/2006/relationships/slide"/><Relationship Id="rId56" Target="slides/slide51.xml" Type="http://schemas.openxmlformats.org/officeDocument/2006/relationships/slide"/><Relationship Id="rId57" Target="slides/slide52.xml" Type="http://schemas.openxmlformats.org/officeDocument/2006/relationships/slide"/><Relationship Id="rId58" Target="slides/slide53.xml" Type="http://schemas.openxmlformats.org/officeDocument/2006/relationships/slide"/><Relationship Id="rId59" Target="slides/slide54.xml" Type="http://schemas.openxmlformats.org/officeDocument/2006/relationships/slide"/><Relationship Id="rId6" Target="slides/slide1.xml" Type="http://schemas.openxmlformats.org/officeDocument/2006/relationships/slide"/><Relationship Id="rId60" Target="slides/slide55.xml" Type="http://schemas.openxmlformats.org/officeDocument/2006/relationships/slide"/><Relationship Id="rId61" Target="slides/slide56.xml" Type="http://schemas.openxmlformats.org/officeDocument/2006/relationships/slide"/><Relationship Id="rId62" Target="slides/slide57.xml" Type="http://schemas.openxmlformats.org/officeDocument/2006/relationships/slide"/><Relationship Id="rId63" Target="slides/slide58.xml" Type="http://schemas.openxmlformats.org/officeDocument/2006/relationships/slide"/><Relationship Id="rId64" Target="slides/slide59.xml" Type="http://schemas.openxmlformats.org/officeDocument/2006/relationships/slide"/><Relationship Id="rId65" Target="slides/slide60.xml" Type="http://schemas.openxmlformats.org/officeDocument/2006/relationships/slide"/><Relationship Id="rId66" Target="slides/slide61.xml" Type="http://schemas.openxmlformats.org/officeDocument/2006/relationships/slide"/><Relationship Id="rId67" Target="slides/slide62.xml" Type="http://schemas.openxmlformats.org/officeDocument/2006/relationships/slide"/><Relationship Id="rId68" Target="slides/slide63.xml" Type="http://schemas.openxmlformats.org/officeDocument/2006/relationships/slide"/><Relationship Id="rId69" Target="slides/slide64.xml" Type="http://schemas.openxmlformats.org/officeDocument/2006/relationships/slide"/><Relationship Id="rId7" Target="slides/slide2.xml" Type="http://schemas.openxmlformats.org/officeDocument/2006/relationships/slide"/><Relationship Id="rId70" Target="slides/slide65.xml" Type="http://schemas.openxmlformats.org/officeDocument/2006/relationships/slide"/><Relationship Id="rId71" Target="slides/slide66.xml" Type="http://schemas.openxmlformats.org/officeDocument/2006/relationships/slide"/><Relationship Id="rId72" Target="slides/slide67.xml" Type="http://schemas.openxmlformats.org/officeDocument/2006/relationships/slide"/><Relationship Id="rId73" Target="slides/slide68.xml" Type="http://schemas.openxmlformats.org/officeDocument/2006/relationships/slide"/><Relationship Id="rId74" Target="slides/slide69.xml" Type="http://schemas.openxmlformats.org/officeDocument/2006/relationships/slide"/><Relationship Id="rId75" Target="slides/slide70.xml" Type="http://schemas.openxmlformats.org/officeDocument/2006/relationships/slide"/><Relationship Id="rId76" Target="slides/slide71.xml" Type="http://schemas.openxmlformats.org/officeDocument/2006/relationships/slide"/><Relationship Id="rId77" Target="slides/slide72.xml" Type="http://schemas.openxmlformats.org/officeDocument/2006/relationships/slide"/><Relationship Id="rId78" Target="slides/slide73.xml" Type="http://schemas.openxmlformats.org/officeDocument/2006/relationships/slide"/><Relationship Id="rId79" Target="slides/slide74.xml" Type="http://schemas.openxmlformats.org/officeDocument/2006/relationships/slide"/><Relationship Id="rId8" Target="slides/slide3.xml" Type="http://schemas.openxmlformats.org/officeDocument/2006/relationships/slide"/><Relationship Id="rId80" Target="slides/slide75.xml" Type="http://schemas.openxmlformats.org/officeDocument/2006/relationships/slide"/><Relationship Id="rId81" Target="slides/slide76.xml" Type="http://schemas.openxmlformats.org/officeDocument/2006/relationships/slide"/><Relationship Id="rId82" Target="slides/slide77.xml" Type="http://schemas.openxmlformats.org/officeDocument/2006/relationships/slide"/><Relationship Id="rId83" Target="slides/slide78.xml" Type="http://schemas.openxmlformats.org/officeDocument/2006/relationships/slide"/><Relationship Id="rId84" Target="slides/slide79.xml" Type="http://schemas.openxmlformats.org/officeDocument/2006/relationships/slide"/><Relationship Id="rId85" Target="fonts/font85.fntdata" Type="http://schemas.openxmlformats.org/officeDocument/2006/relationships/font"/><Relationship Id="rId86" Target="fonts/font86.fntdata" Type="http://schemas.openxmlformats.org/officeDocument/2006/relationships/font"/><Relationship Id="rId87" Target="fonts/font87.fntdata" Type="http://schemas.openxmlformats.org/officeDocument/2006/relationships/font"/><Relationship Id="rId88" Target="fonts/font88.fntdata" Type="http://schemas.openxmlformats.org/officeDocument/2006/relationships/font"/><Relationship Id="rId89" Target="fonts/font89.fntdata" Type="http://schemas.openxmlformats.org/officeDocument/2006/relationships/font"/><Relationship Id="rId9" Target="slides/slide4.xml" Type="http://schemas.openxmlformats.org/officeDocument/2006/relationships/slide"/><Relationship Id="rId90" Target="fonts/font90.fntdata" Type="http://schemas.openxmlformats.org/officeDocument/2006/relationships/font"/></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5.jpe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6.jpe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7.jpe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8.jpe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9.png" Type="http://schemas.openxmlformats.org/officeDocument/2006/relationships/image"/><Relationship Id="rId3" Target="../media/image30.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0.png" Type="http://schemas.openxmlformats.org/officeDocument/2006/relationships/image"/><Relationship Id="rId11" Target="../media/image11.svg" Type="http://schemas.openxmlformats.org/officeDocument/2006/relationships/image"/><Relationship Id="rId12" Target="../media/image12.png" Type="http://schemas.openxmlformats.org/officeDocument/2006/relationships/image"/><Relationship Id="rId13" Target="../media/image13.png" Type="http://schemas.openxmlformats.org/officeDocument/2006/relationships/image"/><Relationship Id="rId14" Target="../media/image14.png" Type="http://schemas.openxmlformats.org/officeDocument/2006/relationships/image"/><Relationship Id="rId2" Target="../media/image2.png" Type="http://schemas.openxmlformats.org/officeDocument/2006/relationships/image"/><Relationship Id="rId3" Target="../media/image3.jpeg" Type="http://schemas.openxmlformats.org/officeDocument/2006/relationships/image"/><Relationship Id="rId4" Target="../media/image4.png" Type="http://schemas.openxmlformats.org/officeDocument/2006/relationships/image"/><Relationship Id="rId5" Target="../media/image5.jpeg" Type="http://schemas.openxmlformats.org/officeDocument/2006/relationships/image"/><Relationship Id="rId6" Target="../media/image6.png" Type="http://schemas.openxmlformats.org/officeDocument/2006/relationships/image"/><Relationship Id="rId7" Target="../media/image7.png" Type="http://schemas.openxmlformats.org/officeDocument/2006/relationships/image"/><Relationship Id="rId8" Target="../media/image8.png" Type="http://schemas.openxmlformats.org/officeDocument/2006/relationships/image"/><Relationship Id="rId9" Target="../media/image9.jpe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1.jpe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2.jpe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3.jpeg" Type="http://schemas.openxmlformats.org/officeDocument/2006/relationships/image"/></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4.jpeg" Type="http://schemas.openxmlformats.org/officeDocument/2006/relationships/image"/></Relationships>
</file>

<file path=ppt/slides/_rels/slide26.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5.jpeg" Type="http://schemas.openxmlformats.org/officeDocument/2006/relationships/image"/></Relationships>
</file>

<file path=ppt/slides/_rels/slide28.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9.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6.jpeg" Type="http://schemas.openxmlformats.org/officeDocument/2006/relationships/image"/></Relationships>
</file>

<file path=ppt/slides/_rels/slide31.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2.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7.jpeg" Type="http://schemas.openxmlformats.org/officeDocument/2006/relationships/image"/></Relationships>
</file>

<file path=ppt/slides/_rels/slide34.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5.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8.jpeg" Type="http://schemas.openxmlformats.org/officeDocument/2006/relationships/image"/></Relationships>
</file>

<file path=ppt/slides/_rels/slide37.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0.png" Type="http://schemas.openxmlformats.org/officeDocument/2006/relationships/image"/><Relationship Id="rId11" Target="../media/image11.svg" Type="http://schemas.openxmlformats.org/officeDocument/2006/relationships/image"/><Relationship Id="rId12" Target="../media/image12.png" Type="http://schemas.openxmlformats.org/officeDocument/2006/relationships/image"/><Relationship Id="rId13" Target="../media/image13.png" Type="http://schemas.openxmlformats.org/officeDocument/2006/relationships/image"/><Relationship Id="rId14" Target="../media/image14.png" Type="http://schemas.openxmlformats.org/officeDocument/2006/relationships/image"/><Relationship Id="rId2" Target="../media/image2.png" Type="http://schemas.openxmlformats.org/officeDocument/2006/relationships/image"/><Relationship Id="rId3" Target="../media/image3.jpeg" Type="http://schemas.openxmlformats.org/officeDocument/2006/relationships/image"/><Relationship Id="rId4" Target="../media/image4.png" Type="http://schemas.openxmlformats.org/officeDocument/2006/relationships/image"/><Relationship Id="rId5" Target="../media/image5.jpeg" Type="http://schemas.openxmlformats.org/officeDocument/2006/relationships/image"/><Relationship Id="rId6" Target="../media/image6.png" Type="http://schemas.openxmlformats.org/officeDocument/2006/relationships/image"/><Relationship Id="rId7" Target="../media/image7.png" Type="http://schemas.openxmlformats.org/officeDocument/2006/relationships/image"/><Relationship Id="rId8" Target="../media/image8.png" Type="http://schemas.openxmlformats.org/officeDocument/2006/relationships/image"/><Relationship Id="rId9" Target="../media/image9.jpeg" Type="http://schemas.openxmlformats.org/officeDocument/2006/relationships/image"/></Relationships>
</file>

<file path=ppt/slides/_rels/slide3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9.jpe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png" Type="http://schemas.openxmlformats.org/officeDocument/2006/relationships/image"/></Relationships>
</file>

<file path=ppt/slides/_rels/slide4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0.jpeg" Type="http://schemas.openxmlformats.org/officeDocument/2006/relationships/image"/></Relationships>
</file>

<file path=ppt/slides/_rels/slide4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1.jpeg" Type="http://schemas.openxmlformats.org/officeDocument/2006/relationships/image"/></Relationships>
</file>

<file path=ppt/slides/_rels/slide4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2.png" Type="http://schemas.openxmlformats.org/officeDocument/2006/relationships/image"/></Relationships>
</file>

<file path=ppt/slides/_rels/slide4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2.png" Type="http://schemas.openxmlformats.org/officeDocument/2006/relationships/image"/></Relationships>
</file>

<file path=ppt/slides/_rels/slide4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3.png" Type="http://schemas.openxmlformats.org/officeDocument/2006/relationships/image"/></Relationships>
</file>

<file path=ppt/slides/_rels/slide4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3.png" Type="http://schemas.openxmlformats.org/officeDocument/2006/relationships/image"/></Relationships>
</file>

<file path=ppt/slides/_rels/slide4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4.png" Type="http://schemas.openxmlformats.org/officeDocument/2006/relationships/image"/></Relationships>
</file>

<file path=ppt/slides/_rels/slide4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4.png" Type="http://schemas.openxmlformats.org/officeDocument/2006/relationships/image"/></Relationships>
</file>

<file path=ppt/slides/_rels/slide4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5.png" Type="http://schemas.openxmlformats.org/officeDocument/2006/relationships/image"/></Relationships>
</file>

<file path=ppt/slides/_rels/slide4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5.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6.png" Type="http://schemas.openxmlformats.org/officeDocument/2006/relationships/image"/><Relationship Id="rId3" Target="../media/image17.png" Type="http://schemas.openxmlformats.org/officeDocument/2006/relationships/image"/><Relationship Id="rId4" Target="../media/image18.png" Type="http://schemas.openxmlformats.org/officeDocument/2006/relationships/image"/><Relationship Id="rId5" Target="../media/image19.png" Type="http://schemas.openxmlformats.org/officeDocument/2006/relationships/image"/></Relationships>
</file>

<file path=ppt/slides/_rels/slide5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6.jpeg" Type="http://schemas.openxmlformats.org/officeDocument/2006/relationships/image"/></Relationships>
</file>

<file path=ppt/slides/_rels/slide5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7.jpeg" Type="http://schemas.openxmlformats.org/officeDocument/2006/relationships/image"/></Relationships>
</file>

<file path=ppt/slides/_rels/slide52.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5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8.png" Type="http://schemas.openxmlformats.org/officeDocument/2006/relationships/image"/><Relationship Id="rId3" Target="../media/image49.png" Type="http://schemas.openxmlformats.org/officeDocument/2006/relationships/image"/></Relationships>
</file>

<file path=ppt/slides/_rels/slide54.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5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0.png" Type="http://schemas.openxmlformats.org/officeDocument/2006/relationships/image"/></Relationships>
</file>

<file path=ppt/slides/_rels/slide56.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5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1.jpeg" Type="http://schemas.openxmlformats.org/officeDocument/2006/relationships/image"/></Relationships>
</file>

<file path=ppt/slides/_rels/slide58.xml.rels><?xml version="1.0" encoding="UTF-8" standalone="yes"?><Relationships xmlns="http://schemas.openxmlformats.org/package/2006/relationships"><Relationship Id="rId1" Target="../slideLayouts/slideLayout7.xml" Type="http://schemas.openxmlformats.org/officeDocument/2006/relationships/slideLayout"/><Relationship Id="rId2" Target="http://www.superboost.be/help#password-form" TargetMode="External" Type="http://schemas.openxmlformats.org/officeDocument/2006/relationships/hyperlink"/><Relationship Id="rId3" Target="../media/image52.jpeg" Type="http://schemas.openxmlformats.org/officeDocument/2006/relationships/image"/><Relationship Id="rId4" Target="../media/VAGpZoDvn54.mp4" Type="http://schemas.openxmlformats.org/officeDocument/2006/relationships/video"/><Relationship Id="rId5" Target="../media/VAGpZoDvn54.mp4" Type="http://schemas.microsoft.com/office/2007/relationships/media"/></Relationships>
</file>

<file path=ppt/slides/_rels/slide5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3.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0.jpeg" Type="http://schemas.openxmlformats.org/officeDocument/2006/relationships/image"/></Relationships>
</file>

<file path=ppt/slides/_rels/slide6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4.jpeg" Type="http://schemas.openxmlformats.org/officeDocument/2006/relationships/image"/></Relationships>
</file>

<file path=ppt/slides/_rels/slide61.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62.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6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5.jpeg" Type="http://schemas.openxmlformats.org/officeDocument/2006/relationships/image"/></Relationships>
</file>

<file path=ppt/slides/_rels/slide6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6.png" Type="http://schemas.openxmlformats.org/officeDocument/2006/relationships/image"/><Relationship Id="rId3" Target="../media/image57.png" Type="http://schemas.openxmlformats.org/officeDocument/2006/relationships/image"/><Relationship Id="rId4" Target="../media/image58.png" Type="http://schemas.openxmlformats.org/officeDocument/2006/relationships/image"/><Relationship Id="rId5" Target="../media/image59.png" Type="http://schemas.openxmlformats.org/officeDocument/2006/relationships/image"/></Relationships>
</file>

<file path=ppt/slides/_rels/slide6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0.jpeg" Type="http://schemas.openxmlformats.org/officeDocument/2006/relationships/image"/></Relationships>
</file>

<file path=ppt/slides/_rels/slide6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1.jpeg" Type="http://schemas.openxmlformats.org/officeDocument/2006/relationships/image"/></Relationships>
</file>

<file path=ppt/slides/_rels/slide6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2.png" Type="http://schemas.openxmlformats.org/officeDocument/2006/relationships/image"/><Relationship Id="rId3" Target="../media/image63.svg" Type="http://schemas.openxmlformats.org/officeDocument/2006/relationships/image"/><Relationship Id="rId4" Target="../media/image64.png" Type="http://schemas.openxmlformats.org/officeDocument/2006/relationships/image"/><Relationship Id="rId5" Target="../media/image65.svg" Type="http://schemas.openxmlformats.org/officeDocument/2006/relationships/image"/></Relationships>
</file>

<file path=ppt/slides/_rels/slide6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6.jpeg" Type="http://schemas.openxmlformats.org/officeDocument/2006/relationships/image"/></Relationships>
</file>

<file path=ppt/slides/_rels/slide6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7.jpe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7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8.jpeg" Type="http://schemas.openxmlformats.org/officeDocument/2006/relationships/image"/></Relationships>
</file>

<file path=ppt/slides/_rels/slide7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77.svg" Type="http://schemas.openxmlformats.org/officeDocument/2006/relationships/image"/><Relationship Id="rId11" Target="../media/image78.png" Type="http://schemas.openxmlformats.org/officeDocument/2006/relationships/image"/><Relationship Id="rId12" Target="../media/image79.svg" Type="http://schemas.openxmlformats.org/officeDocument/2006/relationships/image"/><Relationship Id="rId2" Target="../media/image69.png" Type="http://schemas.openxmlformats.org/officeDocument/2006/relationships/image"/><Relationship Id="rId3" Target="../media/image70.jpeg" Type="http://schemas.openxmlformats.org/officeDocument/2006/relationships/image"/><Relationship Id="rId4" Target="../media/image71.png" Type="http://schemas.openxmlformats.org/officeDocument/2006/relationships/image"/><Relationship Id="rId5" Target="../media/image72.svg" Type="http://schemas.openxmlformats.org/officeDocument/2006/relationships/image"/><Relationship Id="rId6" Target="../media/image73.jpeg" Type="http://schemas.openxmlformats.org/officeDocument/2006/relationships/image"/><Relationship Id="rId7" Target="../media/image74.png" Type="http://schemas.openxmlformats.org/officeDocument/2006/relationships/image"/><Relationship Id="rId8" Target="../media/image75.svg" Type="http://schemas.openxmlformats.org/officeDocument/2006/relationships/image"/><Relationship Id="rId9" Target="../media/image76.png" Type="http://schemas.openxmlformats.org/officeDocument/2006/relationships/image"/></Relationships>
</file>

<file path=ppt/slides/_rels/slide7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80.jpeg" Type="http://schemas.openxmlformats.org/officeDocument/2006/relationships/image"/></Relationships>
</file>

<file path=ppt/slides/_rels/slide73.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74.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7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81.png" Type="http://schemas.openxmlformats.org/officeDocument/2006/relationships/image"/></Relationships>
</file>

<file path=ppt/slides/_rels/slide76.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7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82.png" Type="http://schemas.openxmlformats.org/officeDocument/2006/relationships/image"/><Relationship Id="rId3" Target="../media/image83.svg" Type="http://schemas.openxmlformats.org/officeDocument/2006/relationships/image"/><Relationship Id="rId4" Target="../media/image84.png" Type="http://schemas.openxmlformats.org/officeDocument/2006/relationships/image"/><Relationship Id="rId5" Target="../media/image85.svg" Type="http://schemas.openxmlformats.org/officeDocument/2006/relationships/image"/><Relationship Id="rId6" Target="../media/image86.png" Type="http://schemas.openxmlformats.org/officeDocument/2006/relationships/image"/></Relationships>
</file>

<file path=ppt/slides/_rels/slide7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87.jpeg" Type="http://schemas.openxmlformats.org/officeDocument/2006/relationships/image"/></Relationships>
</file>

<file path=ppt/slides/_rels/slide79.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2.png" Type="http://schemas.openxmlformats.org/officeDocument/2006/relationships/image"/><Relationship Id="rId3" Target="../media/image23.png" Type="http://schemas.openxmlformats.org/officeDocument/2006/relationships/image"/><Relationship Id="rId4" Target="../media/image24.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5449370"/>
            <a:ext cx="7123825" cy="5011182"/>
            <a:chOff x="0" y="0"/>
            <a:chExt cx="9498434" cy="6681576"/>
          </a:xfrm>
        </p:grpSpPr>
        <p:pic>
          <p:nvPicPr>
            <p:cNvPr name="Picture 3" id="3"/>
            <p:cNvPicPr>
              <a:picLocks noChangeAspect="true"/>
            </p:cNvPicPr>
            <p:nvPr/>
          </p:nvPicPr>
          <p:blipFill>
            <a:blip r:embed="rId2"/>
            <a:srcRect l="0" t="6103" r="0" b="6103"/>
            <a:stretch>
              <a:fillRect/>
            </a:stretch>
          </p:blipFill>
          <p:spPr>
            <a:xfrm flipH="false" flipV="false">
              <a:off x="0" y="0"/>
              <a:ext cx="9498434" cy="6681576"/>
            </a:xfrm>
            <a:prstGeom prst="rect">
              <a:avLst/>
            </a:prstGeom>
          </p:spPr>
        </p:pic>
      </p:grpSp>
      <p:grpSp>
        <p:nvGrpSpPr>
          <p:cNvPr name="Group 4" id="4"/>
          <p:cNvGrpSpPr/>
          <p:nvPr/>
        </p:nvGrpSpPr>
        <p:grpSpPr>
          <a:xfrm rot="0">
            <a:off x="218087" y="251190"/>
            <a:ext cx="7123825" cy="5094810"/>
            <a:chOff x="0" y="0"/>
            <a:chExt cx="2553018" cy="1825865"/>
          </a:xfrm>
        </p:grpSpPr>
        <p:sp>
          <p:nvSpPr>
            <p:cNvPr name="Freeform 5" id="5"/>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6" id="6"/>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7" id="7"/>
          <p:cNvGrpSpPr/>
          <p:nvPr/>
        </p:nvGrpSpPr>
        <p:grpSpPr>
          <a:xfrm rot="0">
            <a:off x="756000" y="901302"/>
            <a:ext cx="6048000" cy="1345188"/>
            <a:chOff x="0" y="0"/>
            <a:chExt cx="8064000" cy="1793583"/>
          </a:xfrm>
        </p:grpSpPr>
        <p:sp>
          <p:nvSpPr>
            <p:cNvPr name="TextBox 8" id="8"/>
            <p:cNvSpPr txBox="true"/>
            <p:nvPr/>
          </p:nvSpPr>
          <p:spPr>
            <a:xfrm rot="0">
              <a:off x="1361871" y="1394877"/>
              <a:ext cx="5340258" cy="398706"/>
            </a:xfrm>
            <a:prstGeom prst="rect">
              <a:avLst/>
            </a:prstGeom>
          </p:spPr>
          <p:txBody>
            <a:bodyPr anchor="t" rtlCol="false" tIns="0" lIns="0" bIns="0" rIns="0">
              <a:spAutoFit/>
            </a:bodyPr>
            <a:lstStyle/>
            <a:p>
              <a:pPr algn="ctr">
                <a:lnSpc>
                  <a:spcPts val="2571"/>
                </a:lnSpc>
              </a:pPr>
              <a:r>
                <a:rPr lang="en-US" sz="1836" spc="233">
                  <a:solidFill>
                    <a:srgbClr val="000000"/>
                  </a:solidFill>
                  <a:latin typeface="Glacial Indifference"/>
                  <a:ea typeface="Glacial Indifference"/>
                  <a:cs typeface="Glacial Indifference"/>
                  <a:sym typeface="Glacial Indifference"/>
                </a:rPr>
                <a:t>SUPERBOOST.CO</a:t>
              </a:r>
            </a:p>
          </p:txBody>
        </p:sp>
        <p:sp>
          <p:nvSpPr>
            <p:cNvPr name="TextBox 9" id="9"/>
            <p:cNvSpPr txBox="true"/>
            <p:nvPr/>
          </p:nvSpPr>
          <p:spPr>
            <a:xfrm rot="0">
              <a:off x="0" y="-38100"/>
              <a:ext cx="8064000" cy="785711"/>
            </a:xfrm>
            <a:prstGeom prst="rect">
              <a:avLst/>
            </a:prstGeom>
          </p:spPr>
          <p:txBody>
            <a:bodyPr anchor="t" rtlCol="false" tIns="0" lIns="0" bIns="0" rIns="0">
              <a:spAutoFit/>
            </a:bodyPr>
            <a:lstStyle/>
            <a:p>
              <a:pPr algn="ctr">
                <a:lnSpc>
                  <a:spcPts val="4842"/>
                </a:lnSpc>
              </a:pPr>
              <a:r>
                <a:rPr lang="en-US" sz="3696" spc="73">
                  <a:solidFill>
                    <a:srgbClr val="000000"/>
                  </a:solidFill>
                  <a:latin typeface="Glacial Indifference"/>
                  <a:ea typeface="Glacial Indifference"/>
                  <a:cs typeface="Glacial Indifference"/>
                  <a:sym typeface="Glacial Indifference"/>
                </a:rPr>
                <a:t>The Skin</a:t>
              </a:r>
            </a:p>
          </p:txBody>
        </p:sp>
      </p:gr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51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5449370"/>
            <a:ext cx="7123825" cy="5011182"/>
            <a:chOff x="0" y="0"/>
            <a:chExt cx="9498434" cy="6681576"/>
          </a:xfrm>
        </p:grpSpPr>
        <p:pic>
          <p:nvPicPr>
            <p:cNvPr name="Picture 6" id="6"/>
            <p:cNvPicPr>
              <a:picLocks noChangeAspect="true"/>
            </p:cNvPicPr>
            <p:nvPr/>
          </p:nvPicPr>
          <p:blipFill>
            <a:blip r:embed="rId2"/>
            <a:srcRect l="2643" t="0" r="2643" b="0"/>
            <a:stretch>
              <a:fillRect/>
            </a:stretch>
          </p:blipFill>
          <p:spPr>
            <a:xfrm flipH="false" flipV="false">
              <a:off x="0" y="0"/>
              <a:ext cx="9498434" cy="6681576"/>
            </a:xfrm>
            <a:prstGeom prst="rect">
              <a:avLst/>
            </a:prstGeom>
          </p:spPr>
        </p:pic>
      </p:grpSp>
      <p:grpSp>
        <p:nvGrpSpPr>
          <p:cNvPr name="Group 7" id="7"/>
          <p:cNvGrpSpPr/>
          <p:nvPr/>
        </p:nvGrpSpPr>
        <p:grpSpPr>
          <a:xfrm rot="0">
            <a:off x="756000" y="901302"/>
            <a:ext cx="6048000" cy="1957537"/>
            <a:chOff x="0" y="0"/>
            <a:chExt cx="8064000" cy="2610050"/>
          </a:xfrm>
        </p:grpSpPr>
        <p:sp>
          <p:nvSpPr>
            <p:cNvPr name="TextBox 8" id="8"/>
            <p:cNvSpPr txBox="true"/>
            <p:nvPr/>
          </p:nvSpPr>
          <p:spPr>
            <a:xfrm rot="0">
              <a:off x="1361871" y="2211344"/>
              <a:ext cx="5340258" cy="398706"/>
            </a:xfrm>
            <a:prstGeom prst="rect">
              <a:avLst/>
            </a:prstGeom>
          </p:spPr>
          <p:txBody>
            <a:bodyPr anchor="t" rtlCol="false" tIns="0" lIns="0" bIns="0" rIns="0">
              <a:spAutoFit/>
            </a:bodyPr>
            <a:lstStyle/>
            <a:p>
              <a:pPr algn="ctr">
                <a:lnSpc>
                  <a:spcPts val="2571"/>
                </a:lnSpc>
              </a:pPr>
              <a:r>
                <a:rPr lang="en-US" sz="1836" spc="233">
                  <a:solidFill>
                    <a:srgbClr val="000000"/>
                  </a:solidFill>
                  <a:latin typeface="Glacial Indifference"/>
                  <a:ea typeface="Glacial Indifference"/>
                  <a:cs typeface="Glacial Indifference"/>
                  <a:sym typeface="Glacial Indifference"/>
                </a:rPr>
                <a:t>SUPERBOOST.CO</a:t>
              </a:r>
            </a:p>
          </p:txBody>
        </p:sp>
        <p:sp>
          <p:nvSpPr>
            <p:cNvPr name="TextBox 9" id="9"/>
            <p:cNvSpPr txBox="true"/>
            <p:nvPr/>
          </p:nvSpPr>
          <p:spPr>
            <a:xfrm rot="0">
              <a:off x="0" y="-38100"/>
              <a:ext cx="8064000" cy="1602177"/>
            </a:xfrm>
            <a:prstGeom prst="rect">
              <a:avLst/>
            </a:prstGeom>
          </p:spPr>
          <p:txBody>
            <a:bodyPr anchor="t" rtlCol="false" tIns="0" lIns="0" bIns="0" rIns="0">
              <a:spAutoFit/>
            </a:bodyPr>
            <a:lstStyle/>
            <a:p>
              <a:pPr algn="ctr">
                <a:lnSpc>
                  <a:spcPts val="4842"/>
                </a:lnSpc>
              </a:pPr>
              <a:r>
                <a:rPr lang="en-US" sz="3696" spc="73">
                  <a:solidFill>
                    <a:srgbClr val="000000"/>
                  </a:solidFill>
                  <a:latin typeface="Glacial Indifference"/>
                  <a:ea typeface="Glacial Indifference"/>
                  <a:cs typeface="Glacial Indifference"/>
                  <a:sym typeface="Glacial Indifference"/>
                </a:rPr>
                <a:t>Preparation File and questionnaire</a:t>
              </a:r>
            </a:p>
          </p:txBody>
        </p:sp>
      </p:grpSp>
    </p:spTree>
  </p:cSld>
  <p:clrMapOvr>
    <a:masterClrMapping/>
  </p:clrMapOvr>
</p:sld>
</file>

<file path=ppt/slides/slide11.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3263500"/>
            <a:ext cx="7123825" cy="7142711"/>
            <a:chOff x="0" y="0"/>
            <a:chExt cx="2553018" cy="2559786"/>
          </a:xfrm>
        </p:grpSpPr>
        <p:sp>
          <p:nvSpPr>
            <p:cNvPr name="Freeform 3" id="3"/>
            <p:cNvSpPr/>
            <p:nvPr/>
          </p:nvSpPr>
          <p:spPr>
            <a:xfrm flipH="false" flipV="false" rot="0">
              <a:off x="0" y="0"/>
              <a:ext cx="2553018" cy="2559786"/>
            </a:xfrm>
            <a:custGeom>
              <a:avLst/>
              <a:gdLst/>
              <a:ahLst/>
              <a:cxnLst/>
              <a:rect r="r" b="b" t="t" l="l"/>
              <a:pathLst>
                <a:path h="2559786" w="2553018">
                  <a:moveTo>
                    <a:pt x="0" y="0"/>
                  </a:moveTo>
                  <a:lnTo>
                    <a:pt x="2553018" y="0"/>
                  </a:lnTo>
                  <a:lnTo>
                    <a:pt x="2553018" y="2559786"/>
                  </a:lnTo>
                  <a:lnTo>
                    <a:pt x="0" y="2559786"/>
                  </a:lnTo>
                  <a:close/>
                </a:path>
              </a:pathLst>
            </a:custGeom>
            <a:solidFill>
              <a:srgbClr val="C5BEA9">
                <a:alpha val="34902"/>
              </a:srgbClr>
            </a:solidFill>
            <a:ln cap="sq">
              <a:noFill/>
              <a:prstDash val="sysDot"/>
              <a:miter/>
            </a:ln>
          </p:spPr>
        </p:sp>
        <p:sp>
          <p:nvSpPr>
            <p:cNvPr name="TextBox 4" id="4"/>
            <p:cNvSpPr txBox="true"/>
            <p:nvPr/>
          </p:nvSpPr>
          <p:spPr>
            <a:xfrm>
              <a:off x="0" y="-19050"/>
              <a:ext cx="2553018" cy="2578836"/>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803626" y="3497031"/>
            <a:ext cx="6000374" cy="5956681"/>
          </a:xfrm>
          <a:prstGeom prst="rect">
            <a:avLst/>
          </a:prstGeom>
        </p:spPr>
        <p:txBody>
          <a:bodyPr anchor="t" rtlCol="false" tIns="0" lIns="0" bIns="0" rIns="0">
            <a:spAutoFit/>
          </a:bodyPr>
          <a:lstStyle/>
          <a:p>
            <a:pPr algn="l">
              <a:lnSpc>
                <a:spcPts val="1903"/>
              </a:lnSpc>
            </a:pPr>
            <a:r>
              <a:rPr lang="en-US" sz="1359">
                <a:solidFill>
                  <a:srgbClr val="000000"/>
                </a:solidFill>
                <a:latin typeface="Glacial Indifference"/>
                <a:ea typeface="Glacial Indifference"/>
                <a:cs typeface="Glacial Indifference"/>
                <a:sym typeface="Glacial Indifference"/>
              </a:rPr>
              <a:t>Every consultation is a subjective event that must culminate in an objective plan. There is unfortunately no REALITY because both client and practitioner have their own vision of what they collectively see. A mirror and eventually a good photograph should document the actual condition. Both come to a consensus on the deviation and the degree of possible correction.</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ATTENTION! The client's perception does not correspond to that of the practitioner. For example, most clients believe that a light pigment spot is more easily removed than a dark one, whereas we know that a dark spot absorbs the energy of the pigment laser better. Thus, raised dermal naevi are easily removed by flatter ones, that their bottom always remains visible as a different skin texture, that pigment from depth sometimes rears its head months later, etc. All elements that the client does not realize, unless after correct information.</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Misunderstandings are about the result, number of sessions, difficulty, risks, etc.</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Classics include rosacea on a dark sun type, hair removal of thin and light hairs, open pores, severe forms of acne, pigmentation on a dark sun type, stretch marks, downturned corners of the mouth, curling of the upper lip, horizontal lines on the forehead, etc.</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A clear explanation is required.</a:t>
            </a:r>
          </a:p>
          <a:p>
            <a:pPr algn="l">
              <a:lnSpc>
                <a:spcPts val="1903"/>
              </a:lnSpc>
            </a:pP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 </a:t>
            </a:r>
          </a:p>
        </p:txBody>
      </p:sp>
      <p:sp>
        <p:nvSpPr>
          <p:cNvPr name="TextBox 6" id="6"/>
          <p:cNvSpPr txBox="true"/>
          <p:nvPr/>
        </p:nvSpPr>
        <p:spPr>
          <a:xfrm rot="0">
            <a:off x="2633296" y="1243010"/>
            <a:ext cx="2293408" cy="484007"/>
          </a:xfrm>
          <a:prstGeom prst="rect">
            <a:avLst/>
          </a:prstGeom>
        </p:spPr>
        <p:txBody>
          <a:bodyPr anchor="t" rtlCol="false" tIns="0" lIns="0" bIns="0" rIns="0">
            <a:spAutoFit/>
          </a:bodyPr>
          <a:lstStyle/>
          <a:p>
            <a:pPr algn="ctr">
              <a:lnSpc>
                <a:spcPts val="1859"/>
              </a:lnSpc>
            </a:pPr>
            <a:r>
              <a:rPr lang="en-US" sz="1575">
                <a:solidFill>
                  <a:srgbClr val="000000"/>
                </a:solidFill>
                <a:latin typeface="Glacial Indifference"/>
                <a:ea typeface="Glacial Indifference"/>
                <a:cs typeface="Glacial Indifference"/>
                <a:sym typeface="Glacial Indifference"/>
              </a:rPr>
              <a:t>A clear explanation is required.</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5491356"/>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F0EDEA">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5491356"/>
            <a:ext cx="7123825" cy="4851489"/>
            <a:chOff x="0" y="0"/>
            <a:chExt cx="9498434" cy="6468651"/>
          </a:xfrm>
        </p:grpSpPr>
        <p:pic>
          <p:nvPicPr>
            <p:cNvPr name="Picture 6" id="6"/>
            <p:cNvPicPr>
              <a:picLocks noChangeAspect="true"/>
            </p:cNvPicPr>
            <p:nvPr/>
          </p:nvPicPr>
          <p:blipFill>
            <a:blip r:embed="rId2"/>
            <a:srcRect l="901" t="0" r="901" b="0"/>
            <a:stretch>
              <a:fillRect/>
            </a:stretch>
          </p:blipFill>
          <p:spPr>
            <a:xfrm flipH="false" flipV="false">
              <a:off x="0" y="0"/>
              <a:ext cx="9498434" cy="6468651"/>
            </a:xfrm>
            <a:prstGeom prst="rect">
              <a:avLst/>
            </a:prstGeom>
          </p:spPr>
        </p:pic>
      </p:grpSp>
      <p:grpSp>
        <p:nvGrpSpPr>
          <p:cNvPr name="Group 7" id="7"/>
          <p:cNvGrpSpPr/>
          <p:nvPr/>
        </p:nvGrpSpPr>
        <p:grpSpPr>
          <a:xfrm rot="0">
            <a:off x="218087" y="251190"/>
            <a:ext cx="7123825" cy="5094810"/>
            <a:chOff x="0" y="0"/>
            <a:chExt cx="2553018" cy="1825865"/>
          </a:xfrm>
        </p:grpSpPr>
        <p:sp>
          <p:nvSpPr>
            <p:cNvPr name="Freeform 8" id="8"/>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9" id="9"/>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10" id="10"/>
          <p:cNvSpPr txBox="true"/>
          <p:nvPr/>
        </p:nvSpPr>
        <p:spPr>
          <a:xfrm rot="0">
            <a:off x="756000" y="717900"/>
            <a:ext cx="6048000" cy="2622931"/>
          </a:xfrm>
          <a:prstGeom prst="rect">
            <a:avLst/>
          </a:prstGeom>
        </p:spPr>
        <p:txBody>
          <a:bodyPr anchor="t" rtlCol="false" tIns="0" lIns="0" bIns="0" rIns="0">
            <a:spAutoFit/>
          </a:bodyPr>
          <a:lstStyle/>
          <a:p>
            <a:pPr algn="l">
              <a:lnSpc>
                <a:spcPts val="1903"/>
              </a:lnSpc>
            </a:pPr>
            <a:r>
              <a:rPr lang="en-US" sz="1359">
                <a:solidFill>
                  <a:srgbClr val="000000"/>
                </a:solidFill>
                <a:latin typeface="Glacial Indifference"/>
                <a:ea typeface="Glacial Indifference"/>
                <a:cs typeface="Glacial Indifference"/>
                <a:sym typeface="Glacial Indifference"/>
              </a:rPr>
              <a:t>The current state of the skin is captured on images. The skin analysis also provides images. The abnormalities and skin type are now part of the record.</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The client must be able to judge what improvement is desired. The practitioner must be able to see and objectify this to arrive at a DIAGNOSE. This is checked against the EXPECTATIONS of the client and the practitioner.</a:t>
            </a:r>
          </a:p>
          <a:p>
            <a:pPr algn="l">
              <a:lnSpc>
                <a:spcPts val="1903"/>
              </a:lnSpc>
            </a:pPr>
          </a:p>
          <a:p>
            <a:pPr algn="l">
              <a:lnSpc>
                <a:spcPts val="1903"/>
              </a:lnSpc>
              <a:spcBef>
                <a:spcPct val="0"/>
              </a:spcBef>
            </a:pPr>
            <a:r>
              <a:rPr lang="en-US" sz="1359">
                <a:solidFill>
                  <a:srgbClr val="000000"/>
                </a:solidFill>
                <a:latin typeface="Glacial Indifference"/>
                <a:ea typeface="Glacial Indifference"/>
                <a:cs typeface="Glacial Indifference"/>
                <a:sym typeface="Glacial Indifference"/>
              </a:rPr>
              <a:t>Ultimately, a TREATMENT PLAN emerges from this consultation that both parties must have a good understanding and acceptance of. The DIAGNOSE, EXPECTATIONS, TREATMENT PLAN and the PRE- and POST - LIST of each treatment are reviewed on paper.</a:t>
            </a:r>
          </a:p>
        </p:txBody>
      </p:sp>
    </p:spTree>
  </p:cSld>
  <p:clrMapOvr>
    <a:masterClrMapping/>
  </p:clrMapOvr>
</p:sld>
</file>

<file path=ppt/slides/slide13.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13745"/>
            <a:ext cx="7123825" cy="7142711"/>
            <a:chOff x="0" y="0"/>
            <a:chExt cx="2553018" cy="2559786"/>
          </a:xfrm>
        </p:grpSpPr>
        <p:sp>
          <p:nvSpPr>
            <p:cNvPr name="Freeform 3" id="3"/>
            <p:cNvSpPr/>
            <p:nvPr/>
          </p:nvSpPr>
          <p:spPr>
            <a:xfrm flipH="false" flipV="false" rot="0">
              <a:off x="0" y="0"/>
              <a:ext cx="2553018" cy="2559786"/>
            </a:xfrm>
            <a:custGeom>
              <a:avLst/>
              <a:gdLst/>
              <a:ahLst/>
              <a:cxnLst/>
              <a:rect r="r" b="b" t="t" l="l"/>
              <a:pathLst>
                <a:path h="2559786" w="2553018">
                  <a:moveTo>
                    <a:pt x="0" y="0"/>
                  </a:moveTo>
                  <a:lnTo>
                    <a:pt x="2553018" y="0"/>
                  </a:lnTo>
                  <a:lnTo>
                    <a:pt x="2553018" y="2559786"/>
                  </a:lnTo>
                  <a:lnTo>
                    <a:pt x="0" y="2559786"/>
                  </a:lnTo>
                  <a:close/>
                </a:path>
              </a:pathLst>
            </a:custGeom>
            <a:solidFill>
              <a:srgbClr val="C5BEA9">
                <a:alpha val="34902"/>
              </a:srgbClr>
            </a:solidFill>
            <a:ln cap="sq">
              <a:noFill/>
              <a:prstDash val="sysDot"/>
              <a:miter/>
            </a:ln>
          </p:spPr>
        </p:sp>
        <p:sp>
          <p:nvSpPr>
            <p:cNvPr name="TextBox 4" id="4"/>
            <p:cNvSpPr txBox="true"/>
            <p:nvPr/>
          </p:nvSpPr>
          <p:spPr>
            <a:xfrm>
              <a:off x="0" y="-19050"/>
              <a:ext cx="2553018" cy="2578836"/>
            </a:xfrm>
            <a:prstGeom prst="rect">
              <a:avLst/>
            </a:prstGeom>
          </p:spPr>
          <p:txBody>
            <a:bodyPr anchor="ctr" rtlCol="false" tIns="50800" lIns="50800" bIns="50800" rIns="50800"/>
            <a:lstStyle/>
            <a:p>
              <a:pPr algn="l" marL="0" indent="0" lvl="0">
                <a:lnSpc>
                  <a:spcPts val="1679"/>
                </a:lnSpc>
                <a:spcBef>
                  <a:spcPct val="0"/>
                </a:spcBef>
              </a:pPr>
            </a:p>
          </p:txBody>
        </p:sp>
      </p:grpSp>
      <p:sp>
        <p:nvSpPr>
          <p:cNvPr name="TextBox 5" id="5"/>
          <p:cNvSpPr txBox="true"/>
          <p:nvPr/>
        </p:nvSpPr>
        <p:spPr>
          <a:xfrm rot="0">
            <a:off x="756000" y="717900"/>
            <a:ext cx="6000374" cy="7385431"/>
          </a:xfrm>
          <a:prstGeom prst="rect">
            <a:avLst/>
          </a:prstGeom>
        </p:spPr>
        <p:txBody>
          <a:bodyPr anchor="t" rtlCol="false" tIns="0" lIns="0" bIns="0" rIns="0">
            <a:spAutoFit/>
          </a:bodyPr>
          <a:lstStyle/>
          <a:p>
            <a:pPr algn="l">
              <a:lnSpc>
                <a:spcPts val="1903"/>
              </a:lnSpc>
            </a:pPr>
            <a:r>
              <a:rPr lang="en-US" sz="1359">
                <a:solidFill>
                  <a:srgbClr val="000000"/>
                </a:solidFill>
                <a:latin typeface="Glacial Indifference"/>
                <a:ea typeface="Glacial Indifference"/>
                <a:cs typeface="Glacial Indifference"/>
                <a:sym typeface="Glacial Indifference"/>
              </a:rPr>
              <a:t>Aftercare and Evaluation Following the Treatment</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During the treatment, all relevant parameters are carefully recorded in the client file, and the skin reaction is continuously monitored. After the session, the client receives clear guidelines for post-treatment care:</a:t>
            </a:r>
          </a:p>
          <a:p>
            <a:pPr algn="l" marL="293623" indent="-146812" lvl="1">
              <a:lnSpc>
                <a:spcPts val="1903"/>
              </a:lnSpc>
              <a:buFont typeface="Arial"/>
              <a:buChar char="•"/>
            </a:pPr>
            <a:r>
              <a:rPr lang="en-US" sz="1359">
                <a:solidFill>
                  <a:srgbClr val="000000"/>
                </a:solidFill>
                <a:latin typeface="Glacial Indifference"/>
                <a:ea typeface="Glacial Indifference"/>
                <a:cs typeface="Glacial Indifference"/>
                <a:sym typeface="Glacial Indifference"/>
              </a:rPr>
              <a:t>Av</a:t>
            </a:r>
            <a:r>
              <a:rPr lang="en-US" sz="1359">
                <a:solidFill>
                  <a:srgbClr val="000000"/>
                </a:solidFill>
                <a:latin typeface="Glacial Indifference"/>
                <a:ea typeface="Glacial Indifference"/>
                <a:cs typeface="Glacial Indifference"/>
                <a:sym typeface="Glacial Indifference"/>
              </a:rPr>
              <a:t>oid scrubbing, peeling, or waxing the treated skin for 5 days.</a:t>
            </a:r>
          </a:p>
          <a:p>
            <a:pPr algn="l" marL="293623" indent="-146812" lvl="1">
              <a:lnSpc>
                <a:spcPts val="1903"/>
              </a:lnSpc>
              <a:buFont typeface="Arial"/>
              <a:buChar char="•"/>
            </a:pPr>
            <a:r>
              <a:rPr lang="en-US" sz="1359">
                <a:solidFill>
                  <a:srgbClr val="000000"/>
                </a:solidFill>
                <a:latin typeface="Glacial Indifference"/>
                <a:ea typeface="Glacial Indifference"/>
                <a:cs typeface="Glacial Indifference"/>
                <a:sym typeface="Glacial Indifference"/>
              </a:rPr>
              <a:t>Do not perform any superficial (ablative) treatments during this period.</a:t>
            </a:r>
          </a:p>
          <a:p>
            <a:pPr algn="l" marL="293623" indent="-146812" lvl="1">
              <a:lnSpc>
                <a:spcPts val="1903"/>
              </a:lnSpc>
              <a:buFont typeface="Arial"/>
              <a:buChar char="•"/>
            </a:pPr>
            <a:r>
              <a:rPr lang="en-US" sz="1359">
                <a:solidFill>
                  <a:srgbClr val="000000"/>
                </a:solidFill>
                <a:latin typeface="Glacial Indifference"/>
                <a:ea typeface="Glacial Indifference"/>
                <a:cs typeface="Glacial Indifference"/>
                <a:sym typeface="Glacial Indifference"/>
              </a:rPr>
              <a:t>Do not use strong vitamin A creams or strong acids for 5 days.</a:t>
            </a:r>
          </a:p>
          <a:p>
            <a:pPr algn="l" marL="293623" indent="-146812" lvl="1">
              <a:lnSpc>
                <a:spcPts val="1903"/>
              </a:lnSpc>
              <a:buFont typeface="Arial"/>
              <a:buChar char="•"/>
            </a:pPr>
            <a:r>
              <a:rPr lang="en-US" sz="1359">
                <a:solidFill>
                  <a:srgbClr val="000000"/>
                </a:solidFill>
                <a:latin typeface="Glacial Indifference"/>
                <a:ea typeface="Glacial Indifference"/>
                <a:cs typeface="Glacial Indifference"/>
                <a:sym typeface="Glacial Indifference"/>
              </a:rPr>
              <a:t>Protect the skin dai</a:t>
            </a:r>
            <a:r>
              <a:rPr lang="en-US" sz="1359">
                <a:solidFill>
                  <a:srgbClr val="000000"/>
                </a:solidFill>
                <a:latin typeface="Glacial Indifference"/>
                <a:ea typeface="Glacial Indifference"/>
                <a:cs typeface="Glacial Indifference"/>
                <a:sym typeface="Glacial Indifference"/>
              </a:rPr>
              <a:t>ly with a sunscreen of SPF 30 or SPF 50.</a:t>
            </a:r>
          </a:p>
          <a:p>
            <a:pPr algn="l" marL="293623" indent="-146812" lvl="1">
              <a:lnSpc>
                <a:spcPts val="1903"/>
              </a:lnSpc>
              <a:buFont typeface="Arial"/>
              <a:buChar char="•"/>
            </a:pPr>
            <a:r>
              <a:rPr lang="en-US" sz="1359">
                <a:solidFill>
                  <a:srgbClr val="000000"/>
                </a:solidFill>
                <a:latin typeface="Glacial Indifference"/>
                <a:ea typeface="Glacial Indifference"/>
                <a:cs typeface="Glacial Indifference"/>
                <a:sym typeface="Glacial Indifference"/>
              </a:rPr>
              <a:t>Apply an appropriate serum and a suitable day cream in the morning and evening, tailored to the skin type and the treatment.</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An evaluation moment (via email or consultation) is strongly recommended. This allows for discussing the skin’s progress, collecting feedback, and planning the follow-up treatment. In this way, misunderstandings can be avoided and both client and practitioner can work together toward optimal results.</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Objective Follow-Up and Realistic Expectations</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Sometimes clients find it difficult to correctly assess the results of a treatment, especially when the skin concern cannot be clearly visualized. In such cases, appearance is often unconsciously linked to mood or personal circumstances, which themselves do not change after a treatment.</a:t>
            </a:r>
          </a:p>
          <a:p>
            <a:pPr algn="l">
              <a:lnSpc>
                <a:spcPts val="1903"/>
              </a:lnSpc>
            </a:pPr>
            <a:r>
              <a:rPr lang="en-US" sz="1359">
                <a:solidFill>
                  <a:srgbClr val="000000"/>
                </a:solidFill>
                <a:latin typeface="Glacial Indifference"/>
                <a:ea typeface="Glacial Indifference"/>
                <a:cs typeface="Glacial Indifference"/>
                <a:sym typeface="Glacial Indifference"/>
              </a:rPr>
              <a:t>T</a:t>
            </a:r>
            <a:r>
              <a:rPr lang="en-US" sz="1359">
                <a:solidFill>
                  <a:srgbClr val="000000"/>
                </a:solidFill>
                <a:latin typeface="Glacial Indifference"/>
                <a:ea typeface="Glacial Indifference"/>
                <a:cs typeface="Glacial Indifference"/>
                <a:sym typeface="Glacial Indifference"/>
              </a:rPr>
              <a:t>herefore, it is valuable to review before-and-after photos together and clearly define the desired results, such as refining the pore structure. This makes it possible to evaluate the outcome objectively and—if necessary—make targeted adjustments to the treatment plan.</a:t>
            </a:r>
          </a:p>
          <a:p>
            <a:pPr algn="l">
              <a:lnSpc>
                <a:spcPts val="1903"/>
              </a:lnSpc>
            </a:pPr>
          </a:p>
          <a:p>
            <a:pPr algn="l">
              <a:lnSpc>
                <a:spcPts val="1903"/>
              </a:lnSpc>
            </a:pP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 </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5597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F0EDEA">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5597190"/>
            <a:ext cx="7123825" cy="4879493"/>
            <a:chOff x="0" y="0"/>
            <a:chExt cx="9498434" cy="6505991"/>
          </a:xfrm>
        </p:grpSpPr>
        <p:pic>
          <p:nvPicPr>
            <p:cNvPr name="Picture 6" id="6"/>
            <p:cNvPicPr>
              <a:picLocks noChangeAspect="true"/>
            </p:cNvPicPr>
            <p:nvPr/>
          </p:nvPicPr>
          <p:blipFill>
            <a:blip r:embed="rId2"/>
            <a:srcRect l="0" t="15752" r="0" b="15752"/>
            <a:stretch>
              <a:fillRect/>
            </a:stretch>
          </p:blipFill>
          <p:spPr>
            <a:xfrm flipH="false" flipV="false">
              <a:off x="0" y="0"/>
              <a:ext cx="9498434" cy="6505991"/>
            </a:xfrm>
            <a:prstGeom prst="rect">
              <a:avLst/>
            </a:prstGeom>
          </p:spPr>
        </p:pic>
      </p:grpSp>
      <p:grpSp>
        <p:nvGrpSpPr>
          <p:cNvPr name="Group 7" id="7"/>
          <p:cNvGrpSpPr/>
          <p:nvPr/>
        </p:nvGrpSpPr>
        <p:grpSpPr>
          <a:xfrm rot="0">
            <a:off x="218087" y="251190"/>
            <a:ext cx="7123825" cy="5094810"/>
            <a:chOff x="0" y="0"/>
            <a:chExt cx="2553018" cy="1825865"/>
          </a:xfrm>
        </p:grpSpPr>
        <p:sp>
          <p:nvSpPr>
            <p:cNvPr name="Freeform 8" id="8"/>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9" id="9"/>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10" id="10"/>
          <p:cNvSpPr txBox="true"/>
          <p:nvPr/>
        </p:nvSpPr>
        <p:spPr>
          <a:xfrm rot="0">
            <a:off x="2633296" y="1269863"/>
            <a:ext cx="2293408" cy="248767"/>
          </a:xfrm>
          <a:prstGeom prst="rect">
            <a:avLst/>
          </a:prstGeom>
        </p:spPr>
        <p:txBody>
          <a:bodyPr anchor="t" rtlCol="false" tIns="0" lIns="0" bIns="0" rIns="0">
            <a:spAutoFit/>
          </a:bodyPr>
          <a:lstStyle/>
          <a:p>
            <a:pPr algn="ctr">
              <a:lnSpc>
                <a:spcPts val="1859"/>
              </a:lnSpc>
            </a:pPr>
            <a:r>
              <a:rPr lang="en-US" sz="1575">
                <a:solidFill>
                  <a:srgbClr val="000000"/>
                </a:solidFill>
                <a:latin typeface="Glacial Indifference"/>
                <a:ea typeface="Glacial Indifference"/>
                <a:cs typeface="Glacial Indifference"/>
                <a:sym typeface="Glacial Indifference"/>
              </a:rPr>
              <a:t>Medical record</a:t>
            </a:r>
          </a:p>
        </p:txBody>
      </p:sp>
    </p:spTree>
  </p:cSld>
  <p:clrMapOvr>
    <a:masterClrMapping/>
  </p:clrMapOvr>
</p:sld>
</file>

<file path=ppt/slides/slide15.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sp>
        <p:nvSpPr>
          <p:cNvPr name="TextBox 2" id="2"/>
          <p:cNvSpPr txBox="true"/>
          <p:nvPr/>
        </p:nvSpPr>
        <p:spPr>
          <a:xfrm rot="0">
            <a:off x="756000" y="717900"/>
            <a:ext cx="6000374" cy="9766681"/>
          </a:xfrm>
          <a:prstGeom prst="rect">
            <a:avLst/>
          </a:prstGeom>
        </p:spPr>
        <p:txBody>
          <a:bodyPr anchor="t" rtlCol="false" tIns="0" lIns="0" bIns="0" rIns="0">
            <a:spAutoFit/>
          </a:bodyPr>
          <a:lstStyle/>
          <a:p>
            <a:pPr algn="l">
              <a:lnSpc>
                <a:spcPts val="1903"/>
              </a:lnSpc>
            </a:pPr>
            <a:r>
              <a:rPr lang="en-US" sz="1359">
                <a:solidFill>
                  <a:srgbClr val="000000"/>
                </a:solidFill>
                <a:latin typeface="Glacial Indifference"/>
                <a:ea typeface="Glacial Indifference"/>
                <a:cs typeface="Glacial Indifference"/>
                <a:sym typeface="Glacial Indifference"/>
              </a:rPr>
              <a:t>Dear Customer,</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We ask you for a limited amount of personal and medical information. These are essential for us in order to treat you correctly and qualitatively. Correct and complete answers are therefore very important. We count on your honesty.</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You must also report any changes at the beginning of each consultation.</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PLEASE FILL IN IN PRINT</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NAME (family name):___________________________________________</a:t>
            </a:r>
          </a:p>
          <a:p>
            <a:pPr algn="l">
              <a:lnSpc>
                <a:spcPts val="1903"/>
              </a:lnSpc>
            </a:pP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FIRSTNAME</a:t>
            </a:r>
            <a:r>
              <a:rPr lang="en-US" sz="1359">
                <a:solidFill>
                  <a:srgbClr val="000000"/>
                </a:solidFill>
                <a:latin typeface="Glacial Indifference"/>
                <a:ea typeface="Glacial Indifference"/>
                <a:cs typeface="Glacial Indifference"/>
                <a:sym typeface="Glacial Indifference"/>
              </a:rPr>
              <a:t>:_________________________________________________</a:t>
            </a:r>
          </a:p>
          <a:p>
            <a:pPr algn="l">
              <a:lnSpc>
                <a:spcPts val="1903"/>
              </a:lnSpc>
            </a:pP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GIRL: M________ V_______</a:t>
            </a:r>
          </a:p>
          <a:p>
            <a:pPr algn="l">
              <a:lnSpc>
                <a:spcPts val="1903"/>
              </a:lnSpc>
            </a:pP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DATE OF BIRTH</a:t>
            </a:r>
            <a:r>
              <a:rPr lang="en-US" sz="1359">
                <a:solidFill>
                  <a:srgbClr val="000000"/>
                </a:solidFill>
                <a:latin typeface="Glacial Indifference"/>
                <a:ea typeface="Glacial Indifference"/>
                <a:cs typeface="Glacial Indifference"/>
                <a:sym typeface="Glacial Indifference"/>
              </a:rPr>
              <a:t>:_________/_________/_________</a:t>
            </a:r>
          </a:p>
          <a:p>
            <a:pPr algn="l">
              <a:lnSpc>
                <a:spcPts val="1903"/>
              </a:lnSpc>
            </a:pPr>
          </a:p>
          <a:p>
            <a:pPr algn="l">
              <a:lnSpc>
                <a:spcPts val="1903"/>
              </a:lnSpc>
            </a:pPr>
          </a:p>
          <a:p>
            <a:pPr algn="l">
              <a:lnSpc>
                <a:spcPts val="1903"/>
              </a:lnSpc>
            </a:pP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STREET + HOUSE  NUMBER:_________________________________________</a:t>
            </a:r>
          </a:p>
          <a:p>
            <a:pPr algn="l">
              <a:lnSpc>
                <a:spcPts val="1903"/>
              </a:lnSpc>
            </a:pP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POSTAL </a:t>
            </a:r>
            <a:r>
              <a:rPr lang="en-US" sz="1359">
                <a:solidFill>
                  <a:srgbClr val="000000"/>
                </a:solidFill>
                <a:latin typeface="Glacial Indifference"/>
                <a:ea typeface="Glacial Indifference"/>
                <a:cs typeface="Glacial Indifference"/>
                <a:sym typeface="Glacial Indifference"/>
              </a:rPr>
              <a:t>CODE + CITY:________________________________________</a:t>
            </a:r>
          </a:p>
          <a:p>
            <a:pPr algn="l">
              <a:lnSpc>
                <a:spcPts val="1903"/>
              </a:lnSpc>
            </a:pP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LAND:_______________________________________________________</a:t>
            </a:r>
          </a:p>
          <a:p>
            <a:pPr algn="l">
              <a:lnSpc>
                <a:spcPts val="1903"/>
              </a:lnSpc>
            </a:pP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MOBILE TEL.NR:________________________________________________</a:t>
            </a:r>
          </a:p>
          <a:p>
            <a:pPr algn="l">
              <a:lnSpc>
                <a:spcPts val="1903"/>
              </a:lnSpc>
            </a:pP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EMAIL:______________________________________________________</a:t>
            </a:r>
          </a:p>
          <a:p>
            <a:pPr algn="l">
              <a:lnSpc>
                <a:spcPts val="1903"/>
              </a:lnSpc>
            </a:pP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 </a:t>
            </a:r>
          </a:p>
        </p:txBody>
      </p:sp>
    </p:spTree>
  </p:cSld>
  <p:clrMapOvr>
    <a:masterClrMapping/>
  </p:clrMapOvr>
</p:sld>
</file>

<file path=ppt/slides/slide16.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sp>
        <p:nvSpPr>
          <p:cNvPr name="TextBox 2" id="2"/>
          <p:cNvSpPr txBox="true"/>
          <p:nvPr/>
        </p:nvSpPr>
        <p:spPr>
          <a:xfrm rot="0">
            <a:off x="779813" y="717900"/>
            <a:ext cx="6000374" cy="10719181"/>
          </a:xfrm>
          <a:prstGeom prst="rect">
            <a:avLst/>
          </a:prstGeom>
        </p:spPr>
        <p:txBody>
          <a:bodyPr anchor="t" rtlCol="false" tIns="0" lIns="0" bIns="0" rIns="0">
            <a:spAutoFit/>
          </a:bodyPr>
          <a:lstStyle/>
          <a:p>
            <a:pPr algn="l">
              <a:lnSpc>
                <a:spcPts val="1903"/>
              </a:lnSpc>
            </a:pPr>
            <a:r>
              <a:rPr lang="en-US" sz="1359" b="true">
                <a:solidFill>
                  <a:srgbClr val="000000"/>
                </a:solidFill>
                <a:latin typeface="Glacial Indifference Bold"/>
                <a:ea typeface="Glacial Indifference Bold"/>
                <a:cs typeface="Glacial Indifference Bold"/>
                <a:sym typeface="Glacial Indifference Bold"/>
              </a:rPr>
              <a:t>PLEASE CIRCLE WHAT APPLIES:</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Are you currently receiving treatment for a condition?                          YES/NO</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If so, which</a:t>
            </a:r>
            <a:r>
              <a:rPr lang="en-US" sz="1359">
                <a:solidFill>
                  <a:srgbClr val="000000"/>
                </a:solidFill>
                <a:latin typeface="Glacial Indifference"/>
                <a:ea typeface="Glacial Indifference"/>
                <a:cs typeface="Glacial Indifference"/>
                <a:sym typeface="Glacial Indifference"/>
              </a:rPr>
              <a:t>:__________________________________________________</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Are you pregnant?                                                                                          YES/NO</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Do you have (had) any thyroid problems?                                           YES/NO</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Do you have (had) an infectious disease or autoimmune disorder?               YES/NO</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Do you have (had) HIV, TB, Hepatitis or any other infectious disease?</a:t>
            </a:r>
          </a:p>
          <a:p>
            <a:pPr algn="l">
              <a:lnSpc>
                <a:spcPts val="1903"/>
              </a:lnSpc>
            </a:pPr>
            <a:r>
              <a:rPr lang="en-US" sz="1359">
                <a:solidFill>
                  <a:srgbClr val="000000"/>
                </a:solidFill>
                <a:latin typeface="Glacial Indifference"/>
                <a:ea typeface="Glacial Indifference"/>
                <a:cs typeface="Glacial Indifference"/>
                <a:sym typeface="Glacial Indifference"/>
              </a:rPr>
              <a:t>                                                                                                                    YES/NO</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Do you have implants, a pacemaker or other lichaamsvreemde voorwerpen?</a:t>
            </a:r>
          </a:p>
          <a:p>
            <a:pPr algn="l">
              <a:lnSpc>
                <a:spcPts val="1903"/>
              </a:lnSpc>
            </a:pPr>
            <a:r>
              <a:rPr lang="en-US" sz="1359">
                <a:solidFill>
                  <a:srgbClr val="000000"/>
                </a:solidFill>
                <a:latin typeface="Glacial Indifference"/>
                <a:ea typeface="Glacial Indifference"/>
                <a:cs typeface="Glacial Indifference"/>
                <a:sym typeface="Glacial Indifference"/>
              </a:rPr>
              <a:t>                                                                                                                    YES/NO</a:t>
            </a:r>
          </a:p>
          <a:p>
            <a:pPr algn="l">
              <a:lnSpc>
                <a:spcPts val="1903"/>
              </a:lnSpc>
            </a:pPr>
            <a:r>
              <a:rPr lang="en-US" sz="1359">
                <a:solidFill>
                  <a:srgbClr val="000000"/>
                </a:solidFill>
                <a:latin typeface="Glacial Indifference"/>
                <a:ea typeface="Glacial Indifference"/>
                <a:cs typeface="Glacial Indifference"/>
                <a:sym typeface="Glacial Indifference"/>
              </a:rPr>
              <a:t>If so, which:__________________________________________________</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Have you had an aesthetic treatment in the past?                        YES/NO</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If so, which:__________________________________________________</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Have you had allergies to any medications, care products or substances YES/NO</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If so, which:__________________________________________________</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Do you use medication?                                                                                    YES/NO</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If so, which:__________________________________________________</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Do you drink alcohol regularly?                                                                        YES/NO</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Have you taken any prescribed drugs in the last 6 months?                YES/NO</a:t>
            </a:r>
          </a:p>
          <a:p>
            <a:pPr algn="l">
              <a:lnSpc>
                <a:spcPts val="1903"/>
              </a:lnSpc>
            </a:pPr>
          </a:p>
          <a:p>
            <a:pPr algn="l">
              <a:lnSpc>
                <a:spcPts val="1903"/>
              </a:lnSpc>
            </a:pPr>
          </a:p>
          <a:p>
            <a:pPr algn="l">
              <a:lnSpc>
                <a:spcPts val="1903"/>
              </a:lnSpc>
            </a:pP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 </a:t>
            </a:r>
          </a:p>
        </p:txBody>
      </p:sp>
    </p:spTree>
  </p:cSld>
  <p:clrMapOvr>
    <a:masterClrMapping/>
  </p:clrMapOvr>
</p:sld>
</file>

<file path=ppt/slides/slide17.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sp>
        <p:nvSpPr>
          <p:cNvPr name="TextBox 2" id="2"/>
          <p:cNvSpPr txBox="true"/>
          <p:nvPr/>
        </p:nvSpPr>
        <p:spPr>
          <a:xfrm rot="0">
            <a:off x="779813" y="717900"/>
            <a:ext cx="6000374" cy="4766056"/>
          </a:xfrm>
          <a:prstGeom prst="rect">
            <a:avLst/>
          </a:prstGeom>
        </p:spPr>
        <p:txBody>
          <a:bodyPr anchor="t" rtlCol="false" tIns="0" lIns="0" bIns="0" rIns="0">
            <a:spAutoFit/>
          </a:bodyPr>
          <a:lstStyle/>
          <a:p>
            <a:pPr algn="l">
              <a:lnSpc>
                <a:spcPts val="1903"/>
              </a:lnSpc>
            </a:pPr>
            <a:r>
              <a:rPr lang="en-US" sz="1359">
                <a:solidFill>
                  <a:srgbClr val="000000"/>
                </a:solidFill>
                <a:latin typeface="Glacial Indifference"/>
                <a:ea typeface="Glacial Indifference"/>
                <a:cs typeface="Glacial Indifference"/>
                <a:sym typeface="Glacial Indifference"/>
              </a:rPr>
              <a:t>Other things you wish to report?</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p>
          <a:p>
            <a:pPr algn="l">
              <a:lnSpc>
                <a:spcPts val="1903"/>
              </a:lnSpc>
            </a:pP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Date of today:_____________/____________/_________________</a:t>
            </a:r>
          </a:p>
          <a:p>
            <a:pPr algn="l">
              <a:lnSpc>
                <a:spcPts val="1903"/>
              </a:lnSpc>
            </a:pPr>
          </a:p>
          <a:p>
            <a:pPr algn="l">
              <a:lnSpc>
                <a:spcPts val="1903"/>
              </a:lnSpc>
            </a:pP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Signature for approval</a:t>
            </a:r>
            <a:r>
              <a:rPr lang="en-US" sz="1359">
                <a:solidFill>
                  <a:srgbClr val="000000"/>
                </a:solidFill>
                <a:latin typeface="Glacial Indifference"/>
                <a:ea typeface="Glacial Indifference"/>
                <a:cs typeface="Glacial Indifference"/>
                <a:sym typeface="Glacial Indifference"/>
              </a:rPr>
              <a:t>:______________________________________</a:t>
            </a:r>
          </a:p>
          <a:p>
            <a:pPr algn="l">
              <a:lnSpc>
                <a:spcPts val="1903"/>
              </a:lnSpc>
            </a:pPr>
          </a:p>
          <a:p>
            <a:pPr algn="l">
              <a:lnSpc>
                <a:spcPts val="1903"/>
              </a:lnSpc>
            </a:pPr>
          </a:p>
          <a:p>
            <a:pPr algn="l">
              <a:lnSpc>
                <a:spcPts val="1903"/>
              </a:lnSpc>
            </a:pP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 </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5597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F0EDEA">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5628521"/>
            <a:ext cx="7123825" cy="4830205"/>
            <a:chOff x="0" y="0"/>
            <a:chExt cx="9498434" cy="6440273"/>
          </a:xfrm>
        </p:grpSpPr>
        <p:pic>
          <p:nvPicPr>
            <p:cNvPr name="Picture 6" id="6"/>
            <p:cNvPicPr>
              <a:picLocks noChangeAspect="true"/>
            </p:cNvPicPr>
            <p:nvPr/>
          </p:nvPicPr>
          <p:blipFill>
            <a:blip r:embed="rId2"/>
            <a:srcRect l="0" t="35036" r="0" b="19619"/>
            <a:stretch>
              <a:fillRect/>
            </a:stretch>
          </p:blipFill>
          <p:spPr>
            <a:xfrm flipH="false" flipV="false">
              <a:off x="0" y="0"/>
              <a:ext cx="9498434" cy="6440273"/>
            </a:xfrm>
            <a:prstGeom prst="rect">
              <a:avLst/>
            </a:prstGeom>
          </p:spPr>
        </p:pic>
      </p:grpSp>
      <p:grpSp>
        <p:nvGrpSpPr>
          <p:cNvPr name="Group 7" id="7"/>
          <p:cNvGrpSpPr/>
          <p:nvPr/>
        </p:nvGrpSpPr>
        <p:grpSpPr>
          <a:xfrm rot="0">
            <a:off x="218087" y="251190"/>
            <a:ext cx="7123825" cy="5094810"/>
            <a:chOff x="0" y="0"/>
            <a:chExt cx="2553018" cy="1825865"/>
          </a:xfrm>
        </p:grpSpPr>
        <p:sp>
          <p:nvSpPr>
            <p:cNvPr name="Freeform 8" id="8"/>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9" id="9"/>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10" id="10"/>
          <p:cNvSpPr txBox="true"/>
          <p:nvPr/>
        </p:nvSpPr>
        <p:spPr>
          <a:xfrm rot="0">
            <a:off x="2633296" y="1152243"/>
            <a:ext cx="2293408" cy="484007"/>
          </a:xfrm>
          <a:prstGeom prst="rect">
            <a:avLst/>
          </a:prstGeom>
        </p:spPr>
        <p:txBody>
          <a:bodyPr anchor="t" rtlCol="false" tIns="0" lIns="0" bIns="0" rIns="0">
            <a:spAutoFit/>
          </a:bodyPr>
          <a:lstStyle/>
          <a:p>
            <a:pPr algn="ctr">
              <a:lnSpc>
                <a:spcPts val="1859"/>
              </a:lnSpc>
            </a:pPr>
            <a:r>
              <a:rPr lang="en-US" sz="1575">
                <a:solidFill>
                  <a:srgbClr val="000000"/>
                </a:solidFill>
                <a:latin typeface="Glacial Indifference"/>
                <a:ea typeface="Glacial Indifference"/>
                <a:cs typeface="Glacial Indifference"/>
                <a:sym typeface="Glacial Indifference"/>
              </a:rPr>
              <a:t>Assessment of the face according to five criteria</a:t>
            </a: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51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756000" y="717900"/>
            <a:ext cx="6048000" cy="1908556"/>
          </a:xfrm>
          <a:prstGeom prst="rect">
            <a:avLst/>
          </a:prstGeom>
        </p:spPr>
        <p:txBody>
          <a:bodyPr anchor="t" rtlCol="false" tIns="0" lIns="0" bIns="0" rIns="0">
            <a:spAutoFit/>
          </a:bodyPr>
          <a:lstStyle/>
          <a:p>
            <a:pPr algn="l" marL="293623" indent="-146812" lvl="1">
              <a:lnSpc>
                <a:spcPts val="1903"/>
              </a:lnSpc>
              <a:buFont typeface="Arial"/>
              <a:buChar char="•"/>
            </a:pPr>
            <a:r>
              <a:rPr lang="en-US" sz="1359">
                <a:solidFill>
                  <a:srgbClr val="000000"/>
                </a:solidFill>
                <a:latin typeface="Glacial Indifference"/>
                <a:ea typeface="Glacial Indifference"/>
                <a:cs typeface="Glacial Indifference"/>
                <a:sym typeface="Glacial Indifference"/>
              </a:rPr>
              <a:t>Is there sufficient volume in the face?</a:t>
            </a:r>
          </a:p>
          <a:p>
            <a:pPr algn="l" marL="293623" indent="-146812" lvl="1">
              <a:lnSpc>
                <a:spcPts val="1903"/>
              </a:lnSpc>
              <a:buFont typeface="Arial"/>
              <a:buChar char="•"/>
            </a:pPr>
            <a:r>
              <a:rPr lang="en-US" sz="1359">
                <a:solidFill>
                  <a:srgbClr val="000000"/>
                </a:solidFill>
                <a:latin typeface="Glacial Indifference"/>
                <a:ea typeface="Glacial Indifference"/>
                <a:cs typeface="Glacial Indifference"/>
                <a:sym typeface="Glacial Indifference"/>
              </a:rPr>
              <a:t>Is the face sufficiently relaxed?</a:t>
            </a:r>
          </a:p>
          <a:p>
            <a:pPr algn="l" marL="293623" indent="-146812" lvl="1">
              <a:lnSpc>
                <a:spcPts val="1903"/>
              </a:lnSpc>
              <a:buFont typeface="Arial"/>
              <a:buChar char="•"/>
            </a:pPr>
            <a:r>
              <a:rPr lang="en-US" sz="1359">
                <a:solidFill>
                  <a:srgbClr val="000000"/>
                </a:solidFill>
                <a:latin typeface="Glacial Indifference"/>
                <a:ea typeface="Glacial Indifference"/>
                <a:cs typeface="Glacial Indifference"/>
                <a:sym typeface="Glacial Indifference"/>
              </a:rPr>
              <a:t>How even is the skin tone?</a:t>
            </a:r>
          </a:p>
          <a:p>
            <a:pPr algn="l" marL="293623" indent="-146812" lvl="1">
              <a:lnSpc>
                <a:spcPts val="1903"/>
              </a:lnSpc>
              <a:buFont typeface="Arial"/>
              <a:buChar char="•"/>
            </a:pPr>
            <a:r>
              <a:rPr lang="en-US" sz="1359">
                <a:solidFill>
                  <a:srgbClr val="000000"/>
                </a:solidFill>
                <a:latin typeface="Glacial Indifference"/>
                <a:ea typeface="Glacial Indifference"/>
                <a:cs typeface="Glacial Indifference"/>
                <a:sym typeface="Glacial Indifference"/>
              </a:rPr>
              <a:t>Is the skin relief regular?</a:t>
            </a:r>
          </a:p>
          <a:p>
            <a:pPr algn="l" marL="293623" indent="-146812" lvl="1">
              <a:lnSpc>
                <a:spcPts val="1903"/>
              </a:lnSpc>
              <a:buFont typeface="Arial"/>
              <a:buChar char="•"/>
            </a:pPr>
            <a:r>
              <a:rPr lang="en-US" sz="1359">
                <a:solidFill>
                  <a:srgbClr val="000000"/>
                </a:solidFill>
                <a:latin typeface="Glacial Indifference"/>
                <a:ea typeface="Glacial Indifference"/>
                <a:cs typeface="Glacial Indifference"/>
                <a:sym typeface="Glacial Indifference"/>
              </a:rPr>
              <a:t>How is the skin tension?</a:t>
            </a:r>
          </a:p>
          <a:p>
            <a:pPr algn="l">
              <a:lnSpc>
                <a:spcPts val="1903"/>
              </a:lnSpc>
            </a:pPr>
          </a:p>
          <a:p>
            <a:pPr algn="l">
              <a:lnSpc>
                <a:spcPts val="1903"/>
              </a:lnSpc>
            </a:pPr>
          </a:p>
          <a:p>
            <a:pPr algn="l">
              <a:lnSpc>
                <a:spcPts val="1903"/>
              </a:lnSpc>
            </a:pPr>
          </a:p>
        </p:txBody>
      </p:sp>
      <p:grpSp>
        <p:nvGrpSpPr>
          <p:cNvPr name="Group 6" id="6"/>
          <p:cNvGrpSpPr/>
          <p:nvPr/>
        </p:nvGrpSpPr>
        <p:grpSpPr>
          <a:xfrm rot="0">
            <a:off x="218087" y="5597190"/>
            <a:ext cx="7123825" cy="5094810"/>
            <a:chOff x="0" y="0"/>
            <a:chExt cx="2553018" cy="1825865"/>
          </a:xfrm>
        </p:grpSpPr>
        <p:sp>
          <p:nvSpPr>
            <p:cNvPr name="Freeform 7" id="7"/>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F0EDEA">
                <a:alpha val="34902"/>
              </a:srgbClr>
            </a:solidFill>
            <a:ln cap="sq">
              <a:noFill/>
              <a:prstDash val="sysDot"/>
              <a:miter/>
            </a:ln>
          </p:spPr>
        </p:sp>
        <p:sp>
          <p:nvSpPr>
            <p:cNvPr name="TextBox 8" id="8"/>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9" id="9"/>
          <p:cNvSpPr txBox="true"/>
          <p:nvPr/>
        </p:nvSpPr>
        <p:spPr>
          <a:xfrm rot="0">
            <a:off x="2482566" y="5739923"/>
            <a:ext cx="2435464" cy="188722"/>
          </a:xfrm>
          <a:prstGeom prst="rect">
            <a:avLst/>
          </a:prstGeom>
        </p:spPr>
        <p:txBody>
          <a:bodyPr anchor="t" rtlCol="false" tIns="0" lIns="0" bIns="0" rIns="0">
            <a:spAutoFit/>
          </a:bodyPr>
          <a:lstStyle/>
          <a:p>
            <a:pPr algn="ctr">
              <a:lnSpc>
                <a:spcPts val="1495"/>
              </a:lnSpc>
            </a:pPr>
            <a:r>
              <a:rPr lang="en-US" sz="1359" spc="33">
                <a:solidFill>
                  <a:srgbClr val="000000"/>
                </a:solidFill>
                <a:latin typeface="Glacial Indifference"/>
                <a:ea typeface="Glacial Indifference"/>
                <a:cs typeface="Glacial Indifference"/>
                <a:sym typeface="Glacial Indifference"/>
              </a:rPr>
              <a:t>Relaxed face</a:t>
            </a:r>
          </a:p>
        </p:txBody>
      </p:sp>
      <p:sp>
        <p:nvSpPr>
          <p:cNvPr name="TextBox 10" id="10"/>
          <p:cNvSpPr txBox="true"/>
          <p:nvPr/>
        </p:nvSpPr>
        <p:spPr>
          <a:xfrm rot="0">
            <a:off x="4997732" y="7423609"/>
            <a:ext cx="2435464" cy="188722"/>
          </a:xfrm>
          <a:prstGeom prst="rect">
            <a:avLst/>
          </a:prstGeom>
        </p:spPr>
        <p:txBody>
          <a:bodyPr anchor="t" rtlCol="false" tIns="0" lIns="0" bIns="0" rIns="0">
            <a:spAutoFit/>
          </a:bodyPr>
          <a:lstStyle/>
          <a:p>
            <a:pPr algn="ctr">
              <a:lnSpc>
                <a:spcPts val="1495"/>
              </a:lnSpc>
            </a:pPr>
            <a:r>
              <a:rPr lang="en-US" sz="1359" spc="33">
                <a:solidFill>
                  <a:srgbClr val="000000"/>
                </a:solidFill>
                <a:latin typeface="Glacial Indifference"/>
                <a:ea typeface="Glacial Indifference"/>
                <a:cs typeface="Glacial Indifference"/>
                <a:sym typeface="Glacial Indifference"/>
              </a:rPr>
              <a:t>Full face</a:t>
            </a:r>
          </a:p>
        </p:txBody>
      </p:sp>
      <p:sp>
        <p:nvSpPr>
          <p:cNvPr name="TextBox 11" id="11"/>
          <p:cNvSpPr txBox="true"/>
          <p:nvPr/>
        </p:nvSpPr>
        <p:spPr>
          <a:xfrm rot="0">
            <a:off x="3897706" y="10044648"/>
            <a:ext cx="2317758" cy="188722"/>
          </a:xfrm>
          <a:prstGeom prst="rect">
            <a:avLst/>
          </a:prstGeom>
        </p:spPr>
        <p:txBody>
          <a:bodyPr anchor="t" rtlCol="false" tIns="0" lIns="0" bIns="0" rIns="0">
            <a:spAutoFit/>
          </a:bodyPr>
          <a:lstStyle/>
          <a:p>
            <a:pPr algn="ctr">
              <a:lnSpc>
                <a:spcPts val="1495"/>
              </a:lnSpc>
            </a:pPr>
            <a:r>
              <a:rPr lang="en-US" sz="1359" spc="33">
                <a:solidFill>
                  <a:srgbClr val="000000"/>
                </a:solidFill>
                <a:latin typeface="Glacial Indifference"/>
                <a:ea typeface="Glacial Indifference"/>
                <a:cs typeface="Glacial Indifference"/>
                <a:sym typeface="Glacial Indifference"/>
              </a:rPr>
              <a:t>Even skin structure</a:t>
            </a:r>
          </a:p>
        </p:txBody>
      </p:sp>
      <p:sp>
        <p:nvSpPr>
          <p:cNvPr name="TextBox 12" id="12"/>
          <p:cNvSpPr txBox="true"/>
          <p:nvPr/>
        </p:nvSpPr>
        <p:spPr>
          <a:xfrm rot="0">
            <a:off x="691498" y="10044648"/>
            <a:ext cx="3151807" cy="188722"/>
          </a:xfrm>
          <a:prstGeom prst="rect">
            <a:avLst/>
          </a:prstGeom>
        </p:spPr>
        <p:txBody>
          <a:bodyPr anchor="t" rtlCol="false" tIns="0" lIns="0" bIns="0" rIns="0">
            <a:spAutoFit/>
          </a:bodyPr>
          <a:lstStyle/>
          <a:p>
            <a:pPr algn="ctr">
              <a:lnSpc>
                <a:spcPts val="1495"/>
              </a:lnSpc>
            </a:pPr>
            <a:r>
              <a:rPr lang="en-US" sz="1359" spc="33">
                <a:solidFill>
                  <a:srgbClr val="000000"/>
                </a:solidFill>
                <a:latin typeface="Glacial Indifference"/>
                <a:ea typeface="Glacial Indifference"/>
                <a:cs typeface="Glacial Indifference"/>
                <a:sym typeface="Glacial Indifference"/>
              </a:rPr>
              <a:t>Even skin tone</a:t>
            </a:r>
          </a:p>
        </p:txBody>
      </p:sp>
      <p:sp>
        <p:nvSpPr>
          <p:cNvPr name="TextBox 13" id="13"/>
          <p:cNvSpPr txBox="true"/>
          <p:nvPr/>
        </p:nvSpPr>
        <p:spPr>
          <a:xfrm rot="0">
            <a:off x="-329323" y="7423609"/>
            <a:ext cx="2435464" cy="188722"/>
          </a:xfrm>
          <a:prstGeom prst="rect">
            <a:avLst/>
          </a:prstGeom>
        </p:spPr>
        <p:txBody>
          <a:bodyPr anchor="t" rtlCol="false" tIns="0" lIns="0" bIns="0" rIns="0">
            <a:spAutoFit/>
          </a:bodyPr>
          <a:lstStyle/>
          <a:p>
            <a:pPr algn="ctr">
              <a:lnSpc>
                <a:spcPts val="1495"/>
              </a:lnSpc>
            </a:pPr>
            <a:r>
              <a:rPr lang="en-US" sz="1359" spc="33">
                <a:solidFill>
                  <a:srgbClr val="000000"/>
                </a:solidFill>
                <a:latin typeface="Glacial Indifference"/>
                <a:ea typeface="Glacial Indifference"/>
                <a:cs typeface="Glacial Indifference"/>
                <a:sym typeface="Glacial Indifference"/>
              </a:rPr>
              <a:t>Tight skin</a:t>
            </a:r>
          </a:p>
        </p:txBody>
      </p:sp>
      <p:sp>
        <p:nvSpPr>
          <p:cNvPr name="Freeform 14" id="14"/>
          <p:cNvSpPr/>
          <p:nvPr/>
        </p:nvSpPr>
        <p:spPr>
          <a:xfrm flipH="false" flipV="false" rot="0">
            <a:off x="1731491" y="6028469"/>
            <a:ext cx="4097018" cy="3907531"/>
          </a:xfrm>
          <a:custGeom>
            <a:avLst/>
            <a:gdLst/>
            <a:ahLst/>
            <a:cxnLst/>
            <a:rect r="r" b="b" t="t" l="l"/>
            <a:pathLst>
              <a:path h="3907531" w="4097018">
                <a:moveTo>
                  <a:pt x="0" y="0"/>
                </a:moveTo>
                <a:lnTo>
                  <a:pt x="4097018" y="0"/>
                </a:lnTo>
                <a:lnTo>
                  <a:pt x="4097018" y="3907531"/>
                </a:lnTo>
                <a:lnTo>
                  <a:pt x="0" y="390753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15" id="15"/>
          <p:cNvSpPr txBox="true"/>
          <p:nvPr/>
        </p:nvSpPr>
        <p:spPr>
          <a:xfrm rot="0">
            <a:off x="2402865" y="5507591"/>
            <a:ext cx="2594867" cy="188722"/>
          </a:xfrm>
          <a:prstGeom prst="rect">
            <a:avLst/>
          </a:prstGeom>
        </p:spPr>
        <p:txBody>
          <a:bodyPr anchor="t" rtlCol="false" tIns="0" lIns="0" bIns="0" rIns="0">
            <a:spAutoFit/>
          </a:bodyPr>
          <a:lstStyle/>
          <a:p>
            <a:pPr algn="ctr">
              <a:lnSpc>
                <a:spcPts val="1495"/>
              </a:lnSpc>
            </a:pPr>
            <a:r>
              <a:rPr lang="en-US" sz="1359" spc="33">
                <a:solidFill>
                  <a:srgbClr val="000000"/>
                </a:solidFill>
                <a:latin typeface="Glacial Indifference"/>
                <a:ea typeface="Glacial Indifference"/>
                <a:cs typeface="Glacial Indifference"/>
                <a:sym typeface="Glacial Indifference"/>
              </a:rPr>
              <a:t>Skin Analysis Advice</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176974" y="5429161"/>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F0EDEA">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251190"/>
            <a:ext cx="7123825" cy="5094810"/>
            <a:chOff x="0" y="0"/>
            <a:chExt cx="2553018" cy="1825865"/>
          </a:xfrm>
        </p:grpSpPr>
        <p:sp>
          <p:nvSpPr>
            <p:cNvPr name="Freeform 6" id="6"/>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7" id="7"/>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8" id="8"/>
          <p:cNvSpPr txBox="true"/>
          <p:nvPr/>
        </p:nvSpPr>
        <p:spPr>
          <a:xfrm rot="0">
            <a:off x="756000" y="736950"/>
            <a:ext cx="6048000" cy="2628994"/>
          </a:xfrm>
          <a:prstGeom prst="rect">
            <a:avLst/>
          </a:prstGeom>
        </p:spPr>
        <p:txBody>
          <a:bodyPr anchor="t" rtlCol="false" tIns="0" lIns="0" bIns="0" rIns="0">
            <a:spAutoFit/>
          </a:bodyPr>
          <a:lstStyle/>
          <a:p>
            <a:pPr algn="l">
              <a:lnSpc>
                <a:spcPts val="1777"/>
              </a:lnSpc>
            </a:pPr>
            <a:r>
              <a:rPr lang="en-US" sz="1356" spc="40">
                <a:solidFill>
                  <a:srgbClr val="000000"/>
                </a:solidFill>
                <a:latin typeface="Glacial Indifference"/>
                <a:ea typeface="Glacial Indifference"/>
                <a:cs typeface="Glacial Indifference"/>
                <a:sym typeface="Glacial Indifference"/>
              </a:rPr>
              <a:t>The skin is our most external organ.</a:t>
            </a:r>
          </a:p>
          <a:p>
            <a:pPr algn="l">
              <a:lnSpc>
                <a:spcPts val="1777"/>
              </a:lnSpc>
            </a:pPr>
          </a:p>
          <a:p>
            <a:pPr algn="l">
              <a:lnSpc>
                <a:spcPts val="1777"/>
              </a:lnSpc>
            </a:pPr>
            <a:r>
              <a:rPr lang="en-US" sz="1356" spc="40">
                <a:solidFill>
                  <a:srgbClr val="000000"/>
                </a:solidFill>
                <a:latin typeface="Glacial Indifference"/>
                <a:ea typeface="Glacial Indifference"/>
                <a:cs typeface="Glacial Indifference"/>
                <a:sym typeface="Glacial Indifference"/>
              </a:rPr>
              <a:t>It provides the communication between our inner system and the outside world. Visible changes on our skin testify to the imbalance in our body or environmental aggressions such as excessive sun exposure or severe temperature fluctuations. </a:t>
            </a:r>
          </a:p>
          <a:p>
            <a:pPr algn="l">
              <a:lnSpc>
                <a:spcPts val="1777"/>
              </a:lnSpc>
            </a:pPr>
          </a:p>
          <a:p>
            <a:pPr algn="l">
              <a:lnSpc>
                <a:spcPts val="1777"/>
              </a:lnSpc>
            </a:pPr>
          </a:p>
          <a:p>
            <a:pPr algn="l">
              <a:lnSpc>
                <a:spcPts val="1777"/>
              </a:lnSpc>
            </a:pPr>
          </a:p>
          <a:p>
            <a:pPr algn="l">
              <a:lnSpc>
                <a:spcPts val="1777"/>
              </a:lnSpc>
            </a:pPr>
            <a:r>
              <a:rPr lang="en-US" sz="1356" spc="40">
                <a:solidFill>
                  <a:srgbClr val="000000"/>
                </a:solidFill>
                <a:latin typeface="Glacial Indifference"/>
                <a:ea typeface="Glacial Indifference"/>
                <a:cs typeface="Glacial Indifference"/>
                <a:sym typeface="Glacial Indifference"/>
              </a:rPr>
              <a:t>Vertical cross-section of the skin, with the epidermis and protruding hairs at the top, the dermis with blood vessels and fibers in the middle, and fat cells in separate parcels at the bottom.</a:t>
            </a:r>
          </a:p>
        </p:txBody>
      </p:sp>
      <p:sp>
        <p:nvSpPr>
          <p:cNvPr name="Freeform 9" id="9"/>
          <p:cNvSpPr/>
          <p:nvPr/>
        </p:nvSpPr>
        <p:spPr>
          <a:xfrm flipH="false" flipV="false" rot="0">
            <a:off x="-246243" y="3929221"/>
            <a:ext cx="7949179" cy="6006779"/>
          </a:xfrm>
          <a:custGeom>
            <a:avLst/>
            <a:gdLst/>
            <a:ahLst/>
            <a:cxnLst/>
            <a:rect r="r" b="b" t="t" l="l"/>
            <a:pathLst>
              <a:path h="6006779" w="7949179">
                <a:moveTo>
                  <a:pt x="0" y="0"/>
                </a:moveTo>
                <a:lnTo>
                  <a:pt x="7949179" y="0"/>
                </a:lnTo>
                <a:lnTo>
                  <a:pt x="7949179" y="6006779"/>
                </a:lnTo>
                <a:lnTo>
                  <a:pt x="0" y="6006779"/>
                </a:lnTo>
                <a:lnTo>
                  <a:pt x="0" y="0"/>
                </a:lnTo>
                <a:close/>
              </a:path>
            </a:pathLst>
          </a:custGeom>
          <a:blipFill>
            <a:blip r:embed="rId2"/>
            <a:stretch>
              <a:fillRect l="0" t="0" r="0" b="0"/>
            </a:stretch>
          </a:blipFill>
        </p:spPr>
      </p:sp>
      <p:grpSp>
        <p:nvGrpSpPr>
          <p:cNvPr name="Group 10" id="10"/>
          <p:cNvGrpSpPr>
            <a:grpSpLocks noChangeAspect="true"/>
          </p:cNvGrpSpPr>
          <p:nvPr/>
        </p:nvGrpSpPr>
        <p:grpSpPr>
          <a:xfrm rot="0">
            <a:off x="1817839" y="8058125"/>
            <a:ext cx="119402" cy="40200"/>
            <a:chOff x="0" y="0"/>
            <a:chExt cx="225158" cy="75806"/>
          </a:xfrm>
        </p:grpSpPr>
        <p:sp>
          <p:nvSpPr>
            <p:cNvPr name="Freeform 11" id="11"/>
            <p:cNvSpPr/>
            <p:nvPr/>
          </p:nvSpPr>
          <p:spPr>
            <a:xfrm flipH="false" flipV="false" rot="0">
              <a:off x="0" y="0"/>
              <a:ext cx="225171" cy="75819"/>
            </a:xfrm>
            <a:custGeom>
              <a:avLst/>
              <a:gdLst/>
              <a:ahLst/>
              <a:cxnLst/>
              <a:rect r="r" b="b" t="t" l="l"/>
              <a:pathLst>
                <a:path h="75819" w="225171">
                  <a:moveTo>
                    <a:pt x="212852" y="0"/>
                  </a:moveTo>
                  <a:cubicBezTo>
                    <a:pt x="94234" y="1651"/>
                    <a:pt x="0" y="26543"/>
                    <a:pt x="0" y="57150"/>
                  </a:cubicBezTo>
                  <a:cubicBezTo>
                    <a:pt x="0" y="63627"/>
                    <a:pt x="4318" y="69977"/>
                    <a:pt x="12319" y="75819"/>
                  </a:cubicBezTo>
                  <a:cubicBezTo>
                    <a:pt x="130937" y="74168"/>
                    <a:pt x="225171" y="49276"/>
                    <a:pt x="225171" y="18669"/>
                  </a:cubicBezTo>
                  <a:cubicBezTo>
                    <a:pt x="225171" y="12192"/>
                    <a:pt x="220853" y="5842"/>
                    <a:pt x="212852" y="0"/>
                  </a:cubicBezTo>
                  <a:close/>
                </a:path>
              </a:pathLst>
            </a:custGeom>
            <a:blipFill>
              <a:blip r:embed="rId3"/>
              <a:stretch>
                <a:fillRect l="-4715" t="-14824" r="-4303" b="-13232"/>
              </a:stretch>
            </a:blipFill>
          </p:spPr>
        </p:sp>
      </p:grpSp>
      <p:sp>
        <p:nvSpPr>
          <p:cNvPr name="Freeform 12" id="12"/>
          <p:cNvSpPr/>
          <p:nvPr/>
        </p:nvSpPr>
        <p:spPr>
          <a:xfrm flipH="false" flipV="false" rot="0">
            <a:off x="3405566" y="7930264"/>
            <a:ext cx="251432" cy="71841"/>
          </a:xfrm>
          <a:custGeom>
            <a:avLst/>
            <a:gdLst/>
            <a:ahLst/>
            <a:cxnLst/>
            <a:rect r="r" b="b" t="t" l="l"/>
            <a:pathLst>
              <a:path h="71841" w="251432">
                <a:moveTo>
                  <a:pt x="0" y="0"/>
                </a:moveTo>
                <a:lnTo>
                  <a:pt x="251432" y="0"/>
                </a:lnTo>
                <a:lnTo>
                  <a:pt x="251432" y="71840"/>
                </a:lnTo>
                <a:lnTo>
                  <a:pt x="0" y="71840"/>
                </a:lnTo>
                <a:lnTo>
                  <a:pt x="0" y="0"/>
                </a:lnTo>
                <a:close/>
              </a:path>
            </a:pathLst>
          </a:custGeom>
          <a:blipFill>
            <a:blip r:embed="rId4"/>
            <a:stretch>
              <a:fillRect l="0" t="0" r="0" b="0"/>
            </a:stretch>
          </a:blipFill>
        </p:spPr>
      </p:sp>
      <p:grpSp>
        <p:nvGrpSpPr>
          <p:cNvPr name="Group 13" id="13"/>
          <p:cNvGrpSpPr>
            <a:grpSpLocks noChangeAspect="true"/>
          </p:cNvGrpSpPr>
          <p:nvPr/>
        </p:nvGrpSpPr>
        <p:grpSpPr>
          <a:xfrm rot="0">
            <a:off x="3413163" y="7976566"/>
            <a:ext cx="115381" cy="23323"/>
            <a:chOff x="0" y="0"/>
            <a:chExt cx="217576" cy="43980"/>
          </a:xfrm>
        </p:grpSpPr>
        <p:sp>
          <p:nvSpPr>
            <p:cNvPr name="Freeform 14" id="14"/>
            <p:cNvSpPr/>
            <p:nvPr/>
          </p:nvSpPr>
          <p:spPr>
            <a:xfrm flipH="false" flipV="false" rot="0">
              <a:off x="0" y="0"/>
              <a:ext cx="217551" cy="43942"/>
            </a:xfrm>
            <a:custGeom>
              <a:avLst/>
              <a:gdLst/>
              <a:ahLst/>
              <a:cxnLst/>
              <a:rect r="r" b="b" t="t" l="l"/>
              <a:pathLst>
                <a:path h="43942" w="217551">
                  <a:moveTo>
                    <a:pt x="0" y="0"/>
                  </a:moveTo>
                  <a:cubicBezTo>
                    <a:pt x="23368" y="25146"/>
                    <a:pt x="111760" y="43815"/>
                    <a:pt x="217551" y="43942"/>
                  </a:cubicBezTo>
                  <a:lnTo>
                    <a:pt x="217551" y="43942"/>
                  </a:lnTo>
                  <a:cubicBezTo>
                    <a:pt x="194183" y="18923"/>
                    <a:pt x="105791" y="127"/>
                    <a:pt x="0" y="0"/>
                  </a:cubicBezTo>
                  <a:close/>
                </a:path>
              </a:pathLst>
            </a:custGeom>
            <a:blipFill>
              <a:blip r:embed="rId5"/>
              <a:stretch>
                <a:fillRect l="-6497" t="-27947" r="-4115" b="-23265"/>
              </a:stretch>
            </a:blipFill>
          </p:spPr>
        </p:sp>
      </p:grpSp>
      <p:sp>
        <p:nvSpPr>
          <p:cNvPr name="Freeform 15" id="15"/>
          <p:cNvSpPr/>
          <p:nvPr/>
        </p:nvSpPr>
        <p:spPr>
          <a:xfrm flipH="false" flipV="false" rot="0">
            <a:off x="2274112" y="7777605"/>
            <a:ext cx="251432" cy="71841"/>
          </a:xfrm>
          <a:custGeom>
            <a:avLst/>
            <a:gdLst/>
            <a:ahLst/>
            <a:cxnLst/>
            <a:rect r="r" b="b" t="t" l="l"/>
            <a:pathLst>
              <a:path h="71841" w="251432">
                <a:moveTo>
                  <a:pt x="0" y="0"/>
                </a:moveTo>
                <a:lnTo>
                  <a:pt x="251432" y="0"/>
                </a:lnTo>
                <a:lnTo>
                  <a:pt x="251432" y="71841"/>
                </a:lnTo>
                <a:lnTo>
                  <a:pt x="0" y="71841"/>
                </a:lnTo>
                <a:lnTo>
                  <a:pt x="0" y="0"/>
                </a:lnTo>
                <a:close/>
              </a:path>
            </a:pathLst>
          </a:custGeom>
          <a:blipFill>
            <a:blip r:embed="rId6"/>
            <a:stretch>
              <a:fillRect l="0" t="0" r="0" b="0"/>
            </a:stretch>
          </a:blipFill>
        </p:spPr>
      </p:sp>
      <p:sp>
        <p:nvSpPr>
          <p:cNvPr name="Freeform 16" id="16"/>
          <p:cNvSpPr/>
          <p:nvPr/>
        </p:nvSpPr>
        <p:spPr>
          <a:xfrm flipH="false" flipV="false" rot="0">
            <a:off x="2292074" y="7903324"/>
            <a:ext cx="565727" cy="251432"/>
          </a:xfrm>
          <a:custGeom>
            <a:avLst/>
            <a:gdLst/>
            <a:ahLst/>
            <a:cxnLst/>
            <a:rect r="r" b="b" t="t" l="l"/>
            <a:pathLst>
              <a:path h="251432" w="565727">
                <a:moveTo>
                  <a:pt x="0" y="0"/>
                </a:moveTo>
                <a:lnTo>
                  <a:pt x="565727" y="0"/>
                </a:lnTo>
                <a:lnTo>
                  <a:pt x="565727" y="251432"/>
                </a:lnTo>
                <a:lnTo>
                  <a:pt x="0" y="251432"/>
                </a:lnTo>
                <a:lnTo>
                  <a:pt x="0" y="0"/>
                </a:lnTo>
                <a:close/>
              </a:path>
            </a:pathLst>
          </a:custGeom>
          <a:blipFill>
            <a:blip r:embed="rId7"/>
            <a:stretch>
              <a:fillRect l="0" t="0" r="0" b="0"/>
            </a:stretch>
          </a:blipFill>
        </p:spPr>
      </p:sp>
      <p:sp>
        <p:nvSpPr>
          <p:cNvPr name="Freeform 17" id="17"/>
          <p:cNvSpPr/>
          <p:nvPr/>
        </p:nvSpPr>
        <p:spPr>
          <a:xfrm flipH="false" flipV="false" rot="0">
            <a:off x="2938619" y="7840468"/>
            <a:ext cx="251432" cy="71841"/>
          </a:xfrm>
          <a:custGeom>
            <a:avLst/>
            <a:gdLst/>
            <a:ahLst/>
            <a:cxnLst/>
            <a:rect r="r" b="b" t="t" l="l"/>
            <a:pathLst>
              <a:path h="71841" w="251432">
                <a:moveTo>
                  <a:pt x="0" y="0"/>
                </a:moveTo>
                <a:lnTo>
                  <a:pt x="251432" y="0"/>
                </a:lnTo>
                <a:lnTo>
                  <a:pt x="251432" y="71841"/>
                </a:lnTo>
                <a:lnTo>
                  <a:pt x="0" y="71841"/>
                </a:lnTo>
                <a:lnTo>
                  <a:pt x="0" y="0"/>
                </a:lnTo>
                <a:close/>
              </a:path>
            </a:pathLst>
          </a:custGeom>
          <a:blipFill>
            <a:blip r:embed="rId8"/>
            <a:stretch>
              <a:fillRect l="0" t="0" r="0" b="0"/>
            </a:stretch>
          </a:blipFill>
        </p:spPr>
      </p:sp>
      <p:grpSp>
        <p:nvGrpSpPr>
          <p:cNvPr name="Group 18" id="18"/>
          <p:cNvGrpSpPr>
            <a:grpSpLocks noChangeAspect="true"/>
          </p:cNvGrpSpPr>
          <p:nvPr/>
        </p:nvGrpSpPr>
        <p:grpSpPr>
          <a:xfrm rot="0">
            <a:off x="2586521" y="7996299"/>
            <a:ext cx="136185" cy="16049"/>
            <a:chOff x="0" y="0"/>
            <a:chExt cx="256807" cy="30264"/>
          </a:xfrm>
        </p:grpSpPr>
        <p:sp>
          <p:nvSpPr>
            <p:cNvPr name="Freeform 19" id="19"/>
            <p:cNvSpPr/>
            <p:nvPr/>
          </p:nvSpPr>
          <p:spPr>
            <a:xfrm flipH="false" flipV="false" rot="0">
              <a:off x="0" y="0"/>
              <a:ext cx="256794" cy="30226"/>
            </a:xfrm>
            <a:custGeom>
              <a:avLst/>
              <a:gdLst/>
              <a:ahLst/>
              <a:cxnLst/>
              <a:rect r="r" b="b" t="t" l="l"/>
              <a:pathLst>
                <a:path h="30226" w="256794">
                  <a:moveTo>
                    <a:pt x="41021" y="0"/>
                  </a:moveTo>
                  <a:cubicBezTo>
                    <a:pt x="27686" y="0"/>
                    <a:pt x="13970" y="254"/>
                    <a:pt x="0" y="635"/>
                  </a:cubicBezTo>
                  <a:cubicBezTo>
                    <a:pt x="38354" y="18288"/>
                    <a:pt x="112268" y="30226"/>
                    <a:pt x="197358" y="30226"/>
                  </a:cubicBezTo>
                  <a:cubicBezTo>
                    <a:pt x="217932" y="30226"/>
                    <a:pt x="237871" y="29591"/>
                    <a:pt x="256794" y="28194"/>
                  </a:cubicBezTo>
                  <a:cubicBezTo>
                    <a:pt x="211201" y="10287"/>
                    <a:pt x="133858" y="0"/>
                    <a:pt x="41021" y="0"/>
                  </a:cubicBezTo>
                  <a:close/>
                </a:path>
              </a:pathLst>
            </a:custGeom>
            <a:blipFill>
              <a:blip r:embed="rId9"/>
              <a:stretch>
                <a:fillRect l="-3323" t="-35672" r="-4831" b="-36134"/>
              </a:stretch>
            </a:blipFill>
          </p:spPr>
        </p:sp>
      </p:grpSp>
      <p:sp>
        <p:nvSpPr>
          <p:cNvPr name="Freeform 20" id="20"/>
          <p:cNvSpPr/>
          <p:nvPr/>
        </p:nvSpPr>
        <p:spPr>
          <a:xfrm flipH="false" flipV="false" rot="0">
            <a:off x="1219796" y="8570035"/>
            <a:ext cx="830158" cy="910561"/>
          </a:xfrm>
          <a:custGeom>
            <a:avLst/>
            <a:gdLst/>
            <a:ahLst/>
            <a:cxnLst/>
            <a:rect r="r" b="b" t="t" l="l"/>
            <a:pathLst>
              <a:path h="910561" w="830158">
                <a:moveTo>
                  <a:pt x="0" y="0"/>
                </a:moveTo>
                <a:lnTo>
                  <a:pt x="830158" y="0"/>
                </a:lnTo>
                <a:lnTo>
                  <a:pt x="830158" y="910561"/>
                </a:lnTo>
                <a:lnTo>
                  <a:pt x="0" y="910561"/>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21" id="21"/>
          <p:cNvSpPr/>
          <p:nvPr/>
        </p:nvSpPr>
        <p:spPr>
          <a:xfrm flipH="false" flipV="false" rot="0">
            <a:off x="1115959" y="5900218"/>
            <a:ext cx="5210052" cy="1290261"/>
          </a:xfrm>
          <a:custGeom>
            <a:avLst/>
            <a:gdLst/>
            <a:ahLst/>
            <a:cxnLst/>
            <a:rect r="r" b="b" t="t" l="l"/>
            <a:pathLst>
              <a:path h="1290261" w="5210052">
                <a:moveTo>
                  <a:pt x="0" y="0"/>
                </a:moveTo>
                <a:lnTo>
                  <a:pt x="5210052" y="0"/>
                </a:lnTo>
                <a:lnTo>
                  <a:pt x="5210052" y="1290261"/>
                </a:lnTo>
                <a:lnTo>
                  <a:pt x="0" y="1290261"/>
                </a:lnTo>
                <a:lnTo>
                  <a:pt x="0" y="0"/>
                </a:lnTo>
                <a:close/>
              </a:path>
            </a:pathLst>
          </a:custGeom>
          <a:blipFill>
            <a:blip r:embed="rId12"/>
            <a:stretch>
              <a:fillRect l="0" t="0" r="0" b="0"/>
            </a:stretch>
          </a:blipFill>
        </p:spPr>
      </p:sp>
      <p:sp>
        <p:nvSpPr>
          <p:cNvPr name="Freeform 22" id="22"/>
          <p:cNvSpPr/>
          <p:nvPr/>
        </p:nvSpPr>
        <p:spPr>
          <a:xfrm flipH="false" flipV="false" rot="0">
            <a:off x="968035" y="4988982"/>
            <a:ext cx="5744713" cy="4491614"/>
          </a:xfrm>
          <a:custGeom>
            <a:avLst/>
            <a:gdLst/>
            <a:ahLst/>
            <a:cxnLst/>
            <a:rect r="r" b="b" t="t" l="l"/>
            <a:pathLst>
              <a:path h="4491614" w="5744713">
                <a:moveTo>
                  <a:pt x="0" y="0"/>
                </a:moveTo>
                <a:lnTo>
                  <a:pt x="5744713" y="0"/>
                </a:lnTo>
                <a:lnTo>
                  <a:pt x="5744713" y="4491614"/>
                </a:lnTo>
                <a:lnTo>
                  <a:pt x="0" y="4491614"/>
                </a:lnTo>
                <a:lnTo>
                  <a:pt x="0" y="0"/>
                </a:lnTo>
                <a:close/>
              </a:path>
            </a:pathLst>
          </a:custGeom>
          <a:blipFill>
            <a:blip r:embed="rId13"/>
            <a:stretch>
              <a:fillRect l="0" t="0" r="0" b="0"/>
            </a:stretch>
          </a:blipFill>
        </p:spPr>
      </p:sp>
      <p:sp>
        <p:nvSpPr>
          <p:cNvPr name="Freeform 23" id="23"/>
          <p:cNvSpPr/>
          <p:nvPr/>
        </p:nvSpPr>
        <p:spPr>
          <a:xfrm flipH="false" flipV="false" rot="0">
            <a:off x="1326842" y="7871327"/>
            <a:ext cx="54451" cy="32698"/>
          </a:xfrm>
          <a:custGeom>
            <a:avLst/>
            <a:gdLst/>
            <a:ahLst/>
            <a:cxnLst/>
            <a:rect r="r" b="b" t="t" l="l"/>
            <a:pathLst>
              <a:path h="32698" w="54451">
                <a:moveTo>
                  <a:pt x="0" y="0"/>
                </a:moveTo>
                <a:lnTo>
                  <a:pt x="54451" y="0"/>
                </a:lnTo>
                <a:lnTo>
                  <a:pt x="54451" y="32698"/>
                </a:lnTo>
                <a:lnTo>
                  <a:pt x="0" y="32698"/>
                </a:lnTo>
                <a:lnTo>
                  <a:pt x="0" y="0"/>
                </a:lnTo>
                <a:close/>
              </a:path>
            </a:pathLst>
          </a:custGeom>
          <a:blipFill>
            <a:blip r:embed="rId14"/>
            <a:stretch>
              <a:fillRect l="0" t="0" r="0" b="0"/>
            </a:stretch>
          </a:blipFill>
        </p:spPr>
      </p:sp>
      <p:sp>
        <p:nvSpPr>
          <p:cNvPr name="TextBox 24" id="24"/>
          <p:cNvSpPr txBox="true"/>
          <p:nvPr/>
        </p:nvSpPr>
        <p:spPr>
          <a:xfrm rot="0">
            <a:off x="261839" y="7324464"/>
            <a:ext cx="1308157" cy="191135"/>
          </a:xfrm>
          <a:prstGeom prst="rect">
            <a:avLst/>
          </a:prstGeom>
        </p:spPr>
        <p:txBody>
          <a:bodyPr anchor="t" rtlCol="false" tIns="0" lIns="0" bIns="0" rIns="0">
            <a:spAutoFit/>
          </a:bodyPr>
          <a:lstStyle/>
          <a:p>
            <a:pPr algn="l">
              <a:lnSpc>
                <a:spcPts val="1540"/>
              </a:lnSpc>
            </a:pPr>
            <a:r>
              <a:rPr lang="en-US" sz="1100" spc="41">
                <a:solidFill>
                  <a:srgbClr val="000105"/>
                </a:solidFill>
                <a:latin typeface="Glacial Indifference"/>
                <a:ea typeface="Glacial Indifference"/>
                <a:cs typeface="Glacial Indifference"/>
                <a:sym typeface="Glacial Indifference"/>
              </a:rPr>
              <a:t>Dermis</a:t>
            </a:r>
          </a:p>
        </p:txBody>
      </p:sp>
      <p:sp>
        <p:nvSpPr>
          <p:cNvPr name="TextBox 25" id="25"/>
          <p:cNvSpPr txBox="true"/>
          <p:nvPr/>
        </p:nvSpPr>
        <p:spPr>
          <a:xfrm rot="0">
            <a:off x="261839" y="6292682"/>
            <a:ext cx="957957" cy="191135"/>
          </a:xfrm>
          <a:prstGeom prst="rect">
            <a:avLst/>
          </a:prstGeom>
        </p:spPr>
        <p:txBody>
          <a:bodyPr anchor="t" rtlCol="false" tIns="0" lIns="0" bIns="0" rIns="0">
            <a:spAutoFit/>
          </a:bodyPr>
          <a:lstStyle/>
          <a:p>
            <a:pPr algn="l">
              <a:lnSpc>
                <a:spcPts val="1540"/>
              </a:lnSpc>
            </a:pPr>
            <a:r>
              <a:rPr lang="en-US" sz="1100" spc="44">
                <a:solidFill>
                  <a:srgbClr val="000105"/>
                </a:solidFill>
                <a:latin typeface="Glacial Indifference"/>
                <a:ea typeface="Glacial Indifference"/>
                <a:cs typeface="Glacial Indifference"/>
                <a:sym typeface="Glacial Indifference"/>
              </a:rPr>
              <a:t>Epidermis</a:t>
            </a:r>
          </a:p>
        </p:txBody>
      </p:sp>
      <p:sp>
        <p:nvSpPr>
          <p:cNvPr name="TextBox 26" id="26"/>
          <p:cNvSpPr txBox="true"/>
          <p:nvPr/>
        </p:nvSpPr>
        <p:spPr>
          <a:xfrm rot="0">
            <a:off x="176974" y="8904016"/>
            <a:ext cx="1042822" cy="495300"/>
          </a:xfrm>
          <a:prstGeom prst="rect">
            <a:avLst/>
          </a:prstGeom>
        </p:spPr>
        <p:txBody>
          <a:bodyPr anchor="t" rtlCol="false" tIns="0" lIns="0" bIns="0" rIns="0">
            <a:spAutoFit/>
          </a:bodyPr>
          <a:lstStyle/>
          <a:p>
            <a:pPr algn="just">
              <a:lnSpc>
                <a:spcPts val="1320"/>
              </a:lnSpc>
            </a:pPr>
            <a:r>
              <a:rPr lang="en-US" sz="1100" spc="44">
                <a:solidFill>
                  <a:srgbClr val="000105"/>
                </a:solidFill>
                <a:latin typeface="Glacial Indifference"/>
                <a:ea typeface="Glacial Indifference"/>
                <a:cs typeface="Glacial Indifference"/>
                <a:sym typeface="Glacial Indifference"/>
              </a:rPr>
              <a:t>Subcutaneous connective tissue</a:t>
            </a:r>
          </a:p>
        </p:txBody>
      </p:sp>
      <p:sp>
        <p:nvSpPr>
          <p:cNvPr name="TextBox 27" id="27"/>
          <p:cNvSpPr txBox="true"/>
          <p:nvPr/>
        </p:nvSpPr>
        <p:spPr>
          <a:xfrm rot="0">
            <a:off x="6712748" y="5598693"/>
            <a:ext cx="1531082" cy="191135"/>
          </a:xfrm>
          <a:prstGeom prst="rect">
            <a:avLst/>
          </a:prstGeom>
        </p:spPr>
        <p:txBody>
          <a:bodyPr anchor="t" rtlCol="false" tIns="0" lIns="0" bIns="0" rIns="0">
            <a:spAutoFit/>
          </a:bodyPr>
          <a:lstStyle/>
          <a:p>
            <a:pPr algn="l">
              <a:lnSpc>
                <a:spcPts val="1540"/>
              </a:lnSpc>
            </a:pPr>
            <a:r>
              <a:rPr lang="en-US" sz="1100" spc="44">
                <a:solidFill>
                  <a:srgbClr val="000105"/>
                </a:solidFill>
                <a:latin typeface="Glacial Indifference"/>
                <a:ea typeface="Glacial Indifference"/>
                <a:cs typeface="Glacial Indifference"/>
                <a:sym typeface="Glacial Indifference"/>
              </a:rPr>
              <a:t>Hair</a:t>
            </a:r>
          </a:p>
        </p:txBody>
      </p:sp>
      <p:sp>
        <p:nvSpPr>
          <p:cNvPr name="TextBox 28" id="28"/>
          <p:cNvSpPr txBox="true"/>
          <p:nvPr/>
        </p:nvSpPr>
        <p:spPr>
          <a:xfrm rot="0">
            <a:off x="6737985" y="7161904"/>
            <a:ext cx="1084499" cy="191135"/>
          </a:xfrm>
          <a:prstGeom prst="rect">
            <a:avLst/>
          </a:prstGeom>
        </p:spPr>
        <p:txBody>
          <a:bodyPr anchor="t" rtlCol="false" tIns="0" lIns="0" bIns="0" rIns="0">
            <a:spAutoFit/>
          </a:bodyPr>
          <a:lstStyle/>
          <a:p>
            <a:pPr algn="l">
              <a:lnSpc>
                <a:spcPts val="1539"/>
              </a:lnSpc>
            </a:pPr>
            <a:r>
              <a:rPr lang="en-US" sz="1099" spc="40">
                <a:solidFill>
                  <a:srgbClr val="000105"/>
                </a:solidFill>
                <a:latin typeface="Glacial Indifference"/>
                <a:ea typeface="Glacial Indifference"/>
                <a:cs typeface="Glacial Indifference"/>
                <a:sym typeface="Glacial Indifference"/>
              </a:rPr>
              <a:t>Nerve</a:t>
            </a:r>
          </a:p>
        </p:txBody>
      </p:sp>
      <p:sp>
        <p:nvSpPr>
          <p:cNvPr name="TextBox 29" id="29"/>
          <p:cNvSpPr txBox="true"/>
          <p:nvPr/>
        </p:nvSpPr>
        <p:spPr>
          <a:xfrm rot="0">
            <a:off x="6397100" y="9370741"/>
            <a:ext cx="1881387" cy="191135"/>
          </a:xfrm>
          <a:prstGeom prst="rect">
            <a:avLst/>
          </a:prstGeom>
        </p:spPr>
        <p:txBody>
          <a:bodyPr anchor="t" rtlCol="false" tIns="0" lIns="0" bIns="0" rIns="0">
            <a:spAutoFit/>
          </a:bodyPr>
          <a:lstStyle/>
          <a:p>
            <a:pPr algn="l">
              <a:lnSpc>
                <a:spcPts val="1540"/>
              </a:lnSpc>
            </a:pPr>
            <a:r>
              <a:rPr lang="en-US" sz="1100" spc="38">
                <a:solidFill>
                  <a:srgbClr val="000105"/>
                </a:solidFill>
                <a:latin typeface="Glacial Indifference"/>
                <a:ea typeface="Glacial Indifference"/>
                <a:cs typeface="Glacial Indifference"/>
                <a:sym typeface="Glacial Indifference"/>
              </a:rPr>
              <a:t>Adipose tissue</a:t>
            </a:r>
          </a:p>
        </p:txBody>
      </p:sp>
      <p:sp>
        <p:nvSpPr>
          <p:cNvPr name="TextBox 30" id="30"/>
          <p:cNvSpPr txBox="true"/>
          <p:nvPr/>
        </p:nvSpPr>
        <p:spPr>
          <a:xfrm rot="0">
            <a:off x="6601089" y="8378900"/>
            <a:ext cx="1642741" cy="191135"/>
          </a:xfrm>
          <a:prstGeom prst="rect">
            <a:avLst/>
          </a:prstGeom>
        </p:spPr>
        <p:txBody>
          <a:bodyPr anchor="t" rtlCol="false" tIns="0" lIns="0" bIns="0" rIns="0">
            <a:spAutoFit/>
          </a:bodyPr>
          <a:lstStyle/>
          <a:p>
            <a:pPr algn="l">
              <a:lnSpc>
                <a:spcPts val="1540"/>
              </a:lnSpc>
            </a:pPr>
            <a:r>
              <a:rPr lang="en-US" sz="1100" spc="44">
                <a:solidFill>
                  <a:srgbClr val="000105"/>
                </a:solidFill>
                <a:latin typeface="Glacial Indifference"/>
                <a:ea typeface="Glacial Indifference"/>
                <a:cs typeface="Glacial Indifference"/>
                <a:sym typeface="Glacial Indifference"/>
              </a:rPr>
              <a:t>Hair follicle</a:t>
            </a:r>
          </a:p>
        </p:txBody>
      </p:sp>
      <p:sp>
        <p:nvSpPr>
          <p:cNvPr name="TextBox 31" id="31"/>
          <p:cNvSpPr txBox="true"/>
          <p:nvPr/>
        </p:nvSpPr>
        <p:spPr>
          <a:xfrm rot="0">
            <a:off x="6326011" y="7703670"/>
            <a:ext cx="1358293" cy="191135"/>
          </a:xfrm>
          <a:prstGeom prst="rect">
            <a:avLst/>
          </a:prstGeom>
        </p:spPr>
        <p:txBody>
          <a:bodyPr anchor="t" rtlCol="false" tIns="0" lIns="0" bIns="0" rIns="0">
            <a:spAutoFit/>
          </a:bodyPr>
          <a:lstStyle/>
          <a:p>
            <a:pPr algn="l">
              <a:lnSpc>
                <a:spcPts val="1540"/>
              </a:lnSpc>
            </a:pPr>
            <a:r>
              <a:rPr lang="en-US" sz="1100" spc="44">
                <a:solidFill>
                  <a:srgbClr val="000105"/>
                </a:solidFill>
                <a:latin typeface="Glacial Indifference"/>
                <a:ea typeface="Glacial Indifference"/>
                <a:cs typeface="Glacial Indifference"/>
                <a:sym typeface="Glacial Indifference"/>
              </a:rPr>
              <a:t>Sweat gland</a:t>
            </a:r>
          </a:p>
        </p:txBody>
      </p:sp>
      <p:sp>
        <p:nvSpPr>
          <p:cNvPr name="TextBox 32" id="32"/>
          <p:cNvSpPr txBox="true"/>
          <p:nvPr/>
        </p:nvSpPr>
        <p:spPr>
          <a:xfrm rot="0">
            <a:off x="6516511" y="6211402"/>
            <a:ext cx="1642566" cy="191135"/>
          </a:xfrm>
          <a:prstGeom prst="rect">
            <a:avLst/>
          </a:prstGeom>
        </p:spPr>
        <p:txBody>
          <a:bodyPr anchor="t" rtlCol="false" tIns="0" lIns="0" bIns="0" rIns="0">
            <a:spAutoFit/>
          </a:bodyPr>
          <a:lstStyle/>
          <a:p>
            <a:pPr algn="l">
              <a:lnSpc>
                <a:spcPts val="1540"/>
              </a:lnSpc>
            </a:pPr>
            <a:r>
              <a:rPr lang="en-US" sz="1100" spc="41">
                <a:solidFill>
                  <a:srgbClr val="000105"/>
                </a:solidFill>
                <a:latin typeface="Glacial Indifference"/>
                <a:ea typeface="Glacial Indifference"/>
                <a:cs typeface="Glacial Indifference"/>
                <a:sym typeface="Glacial Indifference"/>
              </a:rPr>
              <a:t>Sweat pore</a:t>
            </a: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41900" y="534600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Freeform 5" id="5"/>
          <p:cNvSpPr/>
          <p:nvPr/>
        </p:nvSpPr>
        <p:spPr>
          <a:xfrm flipH="false" flipV="false" rot="0">
            <a:off x="218087" y="288954"/>
            <a:ext cx="7123825" cy="4719534"/>
          </a:xfrm>
          <a:custGeom>
            <a:avLst/>
            <a:gdLst/>
            <a:ahLst/>
            <a:cxnLst/>
            <a:rect r="r" b="b" t="t" l="l"/>
            <a:pathLst>
              <a:path h="4719534" w="7123825">
                <a:moveTo>
                  <a:pt x="0" y="0"/>
                </a:moveTo>
                <a:lnTo>
                  <a:pt x="7123826" y="0"/>
                </a:lnTo>
                <a:lnTo>
                  <a:pt x="7123826" y="4719534"/>
                </a:lnTo>
                <a:lnTo>
                  <a:pt x="0" y="4719534"/>
                </a:lnTo>
                <a:lnTo>
                  <a:pt x="0" y="0"/>
                </a:lnTo>
                <a:close/>
              </a:path>
            </a:pathLst>
          </a:custGeom>
          <a:blipFill>
            <a:blip r:embed="rId2"/>
            <a:stretch>
              <a:fillRect l="0" t="0" r="0" b="0"/>
            </a:stretch>
          </a:blipFill>
        </p:spPr>
      </p:sp>
      <p:sp>
        <p:nvSpPr>
          <p:cNvPr name="TextBox 6" id="6"/>
          <p:cNvSpPr txBox="true"/>
          <p:nvPr/>
        </p:nvSpPr>
        <p:spPr>
          <a:xfrm rot="0">
            <a:off x="756000" y="5613540"/>
            <a:ext cx="6000374" cy="6194806"/>
          </a:xfrm>
          <a:prstGeom prst="rect">
            <a:avLst/>
          </a:prstGeom>
        </p:spPr>
        <p:txBody>
          <a:bodyPr anchor="t" rtlCol="false" tIns="0" lIns="0" bIns="0" rIns="0">
            <a:spAutoFit/>
          </a:bodyPr>
          <a:lstStyle/>
          <a:p>
            <a:pPr algn="l">
              <a:lnSpc>
                <a:spcPts val="1903"/>
              </a:lnSpc>
            </a:pPr>
            <a:r>
              <a:rPr lang="en-US" sz="1359">
                <a:solidFill>
                  <a:srgbClr val="000000"/>
                </a:solidFill>
                <a:latin typeface="Glacial Indifference"/>
                <a:ea typeface="Glacial Indifference"/>
                <a:cs typeface="Glacial Indifference"/>
                <a:sym typeface="Glacial Indifference"/>
              </a:rPr>
              <a:t>Photo Documentation Before and After the Treatment</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To accurately assess the results of the treatment, it is essential to always take photos before and after the procedure. This ensures objective comparis</a:t>
            </a:r>
            <a:r>
              <a:rPr lang="en-US" sz="1359">
                <a:solidFill>
                  <a:srgbClr val="000000"/>
                </a:solidFill>
                <a:latin typeface="Glacial Indifference"/>
                <a:ea typeface="Glacial Indifference"/>
                <a:cs typeface="Glacial Indifference"/>
                <a:sym typeface="Glacial Indifference"/>
              </a:rPr>
              <a:t>on and helps both the practitioner and the client to follow the skin’s progress accurately.</a:t>
            </a:r>
          </a:p>
          <a:p>
            <a:pPr algn="l">
              <a:lnSpc>
                <a:spcPts val="1903"/>
              </a:lnSpc>
            </a:pPr>
          </a:p>
          <a:p>
            <a:pPr algn="l" marL="293623" indent="-146812" lvl="1">
              <a:lnSpc>
                <a:spcPts val="1903"/>
              </a:lnSpc>
              <a:buFont typeface="Arial"/>
              <a:buChar char="•"/>
            </a:pPr>
            <a:r>
              <a:rPr lang="en-US" sz="1359">
                <a:solidFill>
                  <a:srgbClr val="000000"/>
                </a:solidFill>
                <a:latin typeface="Glacial Indifference"/>
                <a:ea typeface="Glacial Indifference"/>
                <a:cs typeface="Glacial Indifference"/>
                <a:sym typeface="Glacial Indifference"/>
              </a:rPr>
              <a:t>Ask the client to relax their face and take a photo with the eyes open and another with the eyes closed.</a:t>
            </a:r>
          </a:p>
          <a:p>
            <a:pPr algn="l" marL="293623" indent="-146812" lvl="1">
              <a:lnSpc>
                <a:spcPts val="1903"/>
              </a:lnSpc>
              <a:buFont typeface="Arial"/>
              <a:buChar char="•"/>
            </a:pPr>
            <a:r>
              <a:rPr lang="en-US" sz="1359">
                <a:solidFill>
                  <a:srgbClr val="000000"/>
                </a:solidFill>
                <a:latin typeface="Glacial Indifference"/>
                <a:ea typeface="Glacial Indifference"/>
                <a:cs typeface="Glacial Indifference"/>
                <a:sym typeface="Glacial Indifference"/>
              </a:rPr>
              <a:t>Make sure the entire face is clearly visible.</a:t>
            </a:r>
          </a:p>
          <a:p>
            <a:pPr algn="l" marL="293623" indent="-146812" lvl="1">
              <a:lnSpc>
                <a:spcPts val="1903"/>
              </a:lnSpc>
              <a:buFont typeface="Arial"/>
              <a:buChar char="•"/>
            </a:pPr>
            <a:r>
              <a:rPr lang="en-US" sz="1359">
                <a:solidFill>
                  <a:srgbClr val="000000"/>
                </a:solidFill>
                <a:latin typeface="Glacial Indifference"/>
                <a:ea typeface="Glacial Indifference"/>
                <a:cs typeface="Glacial Indifference"/>
                <a:sym typeface="Glacial Indifference"/>
              </a:rPr>
              <a:t>Alw</a:t>
            </a:r>
            <a:r>
              <a:rPr lang="en-US" sz="1359">
                <a:solidFill>
                  <a:srgbClr val="000000"/>
                </a:solidFill>
                <a:latin typeface="Glacial Indifference"/>
                <a:ea typeface="Glacial Indifference"/>
                <a:cs typeface="Glacial Indifference"/>
                <a:sym typeface="Glacial Indifference"/>
              </a:rPr>
              <a:t>ays use the same lighting for both photos:</a:t>
            </a:r>
          </a:p>
          <a:p>
            <a:pPr algn="l" marL="587247" indent="-195749" lvl="2">
              <a:lnSpc>
                <a:spcPts val="1903"/>
              </a:lnSpc>
              <a:buFont typeface="Arial"/>
              <a:buChar char="⚬"/>
            </a:pPr>
            <a:r>
              <a:rPr lang="en-US" sz="1359">
                <a:solidFill>
                  <a:srgbClr val="000000"/>
                </a:solidFill>
                <a:latin typeface="Glacial Indifference"/>
                <a:ea typeface="Glacial Indifference"/>
                <a:cs typeface="Glacial Indifference"/>
                <a:sym typeface="Glacial Indifference"/>
              </a:rPr>
              <a:t>With or without a magnifying lamp — but be consistent.</a:t>
            </a:r>
          </a:p>
          <a:p>
            <a:pPr algn="l" marL="587247" indent="-195749" lvl="2">
              <a:lnSpc>
                <a:spcPts val="1903"/>
              </a:lnSpc>
              <a:buFont typeface="Arial"/>
              <a:buChar char="⚬"/>
            </a:pPr>
            <a:r>
              <a:rPr lang="en-US" sz="1359">
                <a:solidFill>
                  <a:srgbClr val="000000"/>
                </a:solidFill>
                <a:latin typeface="Glacial Indifference"/>
                <a:ea typeface="Glacial Indifference"/>
                <a:cs typeface="Glacial Indifference"/>
                <a:sym typeface="Glacial Indifference"/>
              </a:rPr>
              <a:t>Daylight is ideal when available.</a:t>
            </a:r>
          </a:p>
          <a:p>
            <a:pPr algn="l" marL="293623" indent="-146812" lvl="1">
              <a:lnSpc>
                <a:spcPts val="1903"/>
              </a:lnSpc>
              <a:buFont typeface="Arial"/>
              <a:buChar char="•"/>
            </a:pPr>
            <a:r>
              <a:rPr lang="en-US" sz="1359">
                <a:solidFill>
                  <a:srgbClr val="000000"/>
                </a:solidFill>
                <a:latin typeface="Glacial Indifference"/>
                <a:ea typeface="Glacial Indifference"/>
                <a:cs typeface="Glacial Indifference"/>
                <a:sym typeface="Glacial Indifference"/>
              </a:rPr>
              <a:t>The BEFORE and AFTER photo must always be taken in the same position: lying down or standing.</a:t>
            </a:r>
          </a:p>
          <a:p>
            <a:pPr algn="l" marL="293623" indent="-146812" lvl="1">
              <a:lnSpc>
                <a:spcPts val="1903"/>
              </a:lnSpc>
              <a:buFont typeface="Arial"/>
              <a:buChar char="•"/>
            </a:pPr>
            <a:r>
              <a:rPr lang="en-US" sz="1359">
                <a:solidFill>
                  <a:srgbClr val="000000"/>
                </a:solidFill>
                <a:latin typeface="Glacial Indifference"/>
                <a:ea typeface="Glacial Indifference"/>
                <a:cs typeface="Glacial Indifference"/>
                <a:sym typeface="Glacial Indifference"/>
              </a:rPr>
              <a:t>Take a screenshot of the best BEFORE photo with eyes open and eyes closed, and take a screenshot of the best AFTER photo with eyes open and eyes closed. Place the BEFORE and AFTER photos side by side and review the results with the client. Zoom in on different areas.</a:t>
            </a: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 </a:t>
            </a:r>
          </a:p>
        </p:txBody>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51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756000" y="901302"/>
            <a:ext cx="6048000" cy="1345188"/>
            <a:chOff x="0" y="0"/>
            <a:chExt cx="8064000" cy="1793583"/>
          </a:xfrm>
        </p:grpSpPr>
        <p:sp>
          <p:nvSpPr>
            <p:cNvPr name="TextBox 6" id="6"/>
            <p:cNvSpPr txBox="true"/>
            <p:nvPr/>
          </p:nvSpPr>
          <p:spPr>
            <a:xfrm rot="0">
              <a:off x="1361871" y="1394877"/>
              <a:ext cx="5340258" cy="398706"/>
            </a:xfrm>
            <a:prstGeom prst="rect">
              <a:avLst/>
            </a:prstGeom>
          </p:spPr>
          <p:txBody>
            <a:bodyPr anchor="t" rtlCol="false" tIns="0" lIns="0" bIns="0" rIns="0">
              <a:spAutoFit/>
            </a:bodyPr>
            <a:lstStyle/>
            <a:p>
              <a:pPr algn="ctr">
                <a:lnSpc>
                  <a:spcPts val="2571"/>
                </a:lnSpc>
              </a:pPr>
              <a:r>
                <a:rPr lang="en-US" sz="1836" spc="233">
                  <a:solidFill>
                    <a:srgbClr val="000000"/>
                  </a:solidFill>
                  <a:latin typeface="Glacial Indifference"/>
                  <a:ea typeface="Glacial Indifference"/>
                  <a:cs typeface="Glacial Indifference"/>
                  <a:sym typeface="Glacial Indifference"/>
                </a:rPr>
                <a:t>SUPERBOOST.CO</a:t>
              </a:r>
            </a:p>
          </p:txBody>
        </p:sp>
        <p:sp>
          <p:nvSpPr>
            <p:cNvPr name="TextBox 7" id="7"/>
            <p:cNvSpPr txBox="true"/>
            <p:nvPr/>
          </p:nvSpPr>
          <p:spPr>
            <a:xfrm rot="0">
              <a:off x="0" y="-38100"/>
              <a:ext cx="8064000" cy="785711"/>
            </a:xfrm>
            <a:prstGeom prst="rect">
              <a:avLst/>
            </a:prstGeom>
          </p:spPr>
          <p:txBody>
            <a:bodyPr anchor="t" rtlCol="false" tIns="0" lIns="0" bIns="0" rIns="0">
              <a:spAutoFit/>
            </a:bodyPr>
            <a:lstStyle/>
            <a:p>
              <a:pPr algn="ctr">
                <a:lnSpc>
                  <a:spcPts val="4842"/>
                </a:lnSpc>
              </a:pPr>
              <a:r>
                <a:rPr lang="en-US" sz="3696" spc="73">
                  <a:solidFill>
                    <a:srgbClr val="000000"/>
                  </a:solidFill>
                  <a:latin typeface="Glacial Indifference"/>
                  <a:ea typeface="Glacial Indifference"/>
                  <a:cs typeface="Glacial Indifference"/>
                  <a:sym typeface="Glacial Indifference"/>
                </a:rPr>
                <a:t>Contraindications</a:t>
              </a:r>
            </a:p>
          </p:txBody>
        </p:sp>
      </p:grpSp>
      <p:grpSp>
        <p:nvGrpSpPr>
          <p:cNvPr name="Group 8" id="8"/>
          <p:cNvGrpSpPr/>
          <p:nvPr/>
        </p:nvGrpSpPr>
        <p:grpSpPr>
          <a:xfrm rot="0">
            <a:off x="218087" y="5449370"/>
            <a:ext cx="7123825" cy="5011182"/>
            <a:chOff x="0" y="0"/>
            <a:chExt cx="9498434" cy="6681576"/>
          </a:xfrm>
        </p:grpSpPr>
        <p:pic>
          <p:nvPicPr>
            <p:cNvPr name="Picture 9" id="9"/>
            <p:cNvPicPr>
              <a:picLocks noChangeAspect="true"/>
            </p:cNvPicPr>
            <p:nvPr/>
          </p:nvPicPr>
          <p:blipFill>
            <a:blip r:embed="rId2"/>
            <a:srcRect l="2643" t="0" r="2643" b="0"/>
            <a:stretch>
              <a:fillRect/>
            </a:stretch>
          </p:blipFill>
          <p:spPr>
            <a:xfrm flipH="false" flipV="false">
              <a:off x="0" y="0"/>
              <a:ext cx="9498434" cy="6681576"/>
            </a:xfrm>
            <a:prstGeom prst="rect">
              <a:avLst/>
            </a:prstGeom>
          </p:spPr>
        </p:pic>
      </p:grpSp>
    </p:spTree>
  </p:cSld>
  <p:clrMapOvr>
    <a:masterClrMapping/>
  </p:clrMapOvr>
</p:sld>
</file>

<file path=ppt/slides/slide22.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3263500"/>
            <a:ext cx="7123825" cy="7142711"/>
            <a:chOff x="0" y="0"/>
            <a:chExt cx="2553018" cy="2559786"/>
          </a:xfrm>
        </p:grpSpPr>
        <p:sp>
          <p:nvSpPr>
            <p:cNvPr name="Freeform 3" id="3"/>
            <p:cNvSpPr/>
            <p:nvPr/>
          </p:nvSpPr>
          <p:spPr>
            <a:xfrm flipH="false" flipV="false" rot="0">
              <a:off x="0" y="0"/>
              <a:ext cx="2553018" cy="2559786"/>
            </a:xfrm>
            <a:custGeom>
              <a:avLst/>
              <a:gdLst/>
              <a:ahLst/>
              <a:cxnLst/>
              <a:rect r="r" b="b" t="t" l="l"/>
              <a:pathLst>
                <a:path h="2559786" w="2553018">
                  <a:moveTo>
                    <a:pt x="0" y="0"/>
                  </a:moveTo>
                  <a:lnTo>
                    <a:pt x="2553018" y="0"/>
                  </a:lnTo>
                  <a:lnTo>
                    <a:pt x="2553018" y="2559786"/>
                  </a:lnTo>
                  <a:lnTo>
                    <a:pt x="0" y="2559786"/>
                  </a:lnTo>
                  <a:close/>
                </a:path>
              </a:pathLst>
            </a:custGeom>
            <a:solidFill>
              <a:srgbClr val="C5BEA9">
                <a:alpha val="34902"/>
              </a:srgbClr>
            </a:solidFill>
            <a:ln cap="sq">
              <a:noFill/>
              <a:prstDash val="sysDot"/>
              <a:miter/>
            </a:ln>
          </p:spPr>
        </p:sp>
        <p:sp>
          <p:nvSpPr>
            <p:cNvPr name="TextBox 4" id="4"/>
            <p:cNvSpPr txBox="true"/>
            <p:nvPr/>
          </p:nvSpPr>
          <p:spPr>
            <a:xfrm>
              <a:off x="0" y="-19050"/>
              <a:ext cx="2553018" cy="2578836"/>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756000" y="3608576"/>
            <a:ext cx="6048000" cy="17995392"/>
          </a:xfrm>
          <a:prstGeom prst="rect">
            <a:avLst/>
          </a:prstGeom>
        </p:spPr>
        <p:txBody>
          <a:bodyPr anchor="t" rtlCol="false" tIns="0" lIns="0" bIns="0" rIns="0">
            <a:spAutoFit/>
          </a:bodyPr>
          <a:lstStyle/>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Pacemaker</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Built-in pain killer</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Hearing aid (not built-in? then take it off)</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Pregnant (or trying to get pregnant)</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Client under treatment by oncologist (ask permission from treating physician first</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Chemotherapy</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Burns/injuries</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Severe allergies or sensitivity</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Taking strong medication (e.g.: roacutane)</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Lenses? Then preferably take them off before treatment</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Epilepsy (ask your doctor)</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Botox - only SuperBoost after 3 weeks</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Fillers - only Superboost after 3 weeks </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Migraine - can cause an attack </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When in doubt: contact Anubis Care</a:t>
            </a: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 </a:t>
            </a: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p:txBody>
      </p:sp>
      <p:sp>
        <p:nvSpPr>
          <p:cNvPr name="TextBox 6" id="6"/>
          <p:cNvSpPr txBox="true"/>
          <p:nvPr/>
        </p:nvSpPr>
        <p:spPr>
          <a:xfrm rot="0">
            <a:off x="2633296" y="1360630"/>
            <a:ext cx="2293408" cy="248767"/>
          </a:xfrm>
          <a:prstGeom prst="rect">
            <a:avLst/>
          </a:prstGeom>
        </p:spPr>
        <p:txBody>
          <a:bodyPr anchor="t" rtlCol="false" tIns="0" lIns="0" bIns="0" rIns="0">
            <a:spAutoFit/>
          </a:bodyPr>
          <a:lstStyle/>
          <a:p>
            <a:pPr algn="ctr">
              <a:lnSpc>
                <a:spcPts val="1859"/>
              </a:lnSpc>
            </a:pPr>
            <a:r>
              <a:rPr lang="en-US" sz="1575">
                <a:solidFill>
                  <a:srgbClr val="000000"/>
                </a:solidFill>
                <a:latin typeface="Glacial Indifference"/>
                <a:ea typeface="Glacial Indifference"/>
                <a:cs typeface="Glacial Indifference"/>
                <a:sym typeface="Glacial Indifference"/>
              </a:rPr>
              <a:t>Contraindications</a:t>
            </a:r>
          </a:p>
        </p:txBody>
      </p:sp>
    </p:spTree>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51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5449370"/>
            <a:ext cx="7123825" cy="5011182"/>
            <a:chOff x="0" y="0"/>
            <a:chExt cx="9498434" cy="6681576"/>
          </a:xfrm>
        </p:grpSpPr>
        <p:pic>
          <p:nvPicPr>
            <p:cNvPr name="Picture 6" id="6"/>
            <p:cNvPicPr>
              <a:picLocks noChangeAspect="true"/>
            </p:cNvPicPr>
            <p:nvPr/>
          </p:nvPicPr>
          <p:blipFill>
            <a:blip r:embed="rId2"/>
            <a:srcRect l="2465" t="0" r="2465" b="0"/>
            <a:stretch>
              <a:fillRect/>
            </a:stretch>
          </p:blipFill>
          <p:spPr>
            <a:xfrm flipH="false" flipV="false">
              <a:off x="0" y="0"/>
              <a:ext cx="9498434" cy="6681576"/>
            </a:xfrm>
            <a:prstGeom prst="rect">
              <a:avLst/>
            </a:prstGeom>
          </p:spPr>
        </p:pic>
      </p:grpSp>
      <p:grpSp>
        <p:nvGrpSpPr>
          <p:cNvPr name="Group 7" id="7"/>
          <p:cNvGrpSpPr/>
          <p:nvPr/>
        </p:nvGrpSpPr>
        <p:grpSpPr>
          <a:xfrm rot="0">
            <a:off x="756000" y="901302"/>
            <a:ext cx="6048000" cy="1957537"/>
            <a:chOff x="0" y="0"/>
            <a:chExt cx="8064000" cy="2610050"/>
          </a:xfrm>
        </p:grpSpPr>
        <p:sp>
          <p:nvSpPr>
            <p:cNvPr name="TextBox 8" id="8"/>
            <p:cNvSpPr txBox="true"/>
            <p:nvPr/>
          </p:nvSpPr>
          <p:spPr>
            <a:xfrm rot="0">
              <a:off x="1361871" y="2211344"/>
              <a:ext cx="5340258" cy="398706"/>
            </a:xfrm>
            <a:prstGeom prst="rect">
              <a:avLst/>
            </a:prstGeom>
          </p:spPr>
          <p:txBody>
            <a:bodyPr anchor="t" rtlCol="false" tIns="0" lIns="0" bIns="0" rIns="0">
              <a:spAutoFit/>
            </a:bodyPr>
            <a:lstStyle/>
            <a:p>
              <a:pPr algn="ctr">
                <a:lnSpc>
                  <a:spcPts val="2571"/>
                </a:lnSpc>
              </a:pPr>
              <a:r>
                <a:rPr lang="en-US" sz="1836" spc="233">
                  <a:solidFill>
                    <a:srgbClr val="000000"/>
                  </a:solidFill>
                  <a:latin typeface="Glacial Indifference"/>
                  <a:ea typeface="Glacial Indifference"/>
                  <a:cs typeface="Glacial Indifference"/>
                  <a:sym typeface="Glacial Indifference"/>
                </a:rPr>
                <a:t>SUPERBOOST.CO</a:t>
              </a:r>
            </a:p>
          </p:txBody>
        </p:sp>
        <p:sp>
          <p:nvSpPr>
            <p:cNvPr name="TextBox 9" id="9"/>
            <p:cNvSpPr txBox="true"/>
            <p:nvPr/>
          </p:nvSpPr>
          <p:spPr>
            <a:xfrm rot="0">
              <a:off x="0" y="-38100"/>
              <a:ext cx="8064000" cy="1602177"/>
            </a:xfrm>
            <a:prstGeom prst="rect">
              <a:avLst/>
            </a:prstGeom>
          </p:spPr>
          <p:txBody>
            <a:bodyPr anchor="t" rtlCol="false" tIns="0" lIns="0" bIns="0" rIns="0">
              <a:spAutoFit/>
            </a:bodyPr>
            <a:lstStyle/>
            <a:p>
              <a:pPr algn="ctr">
                <a:lnSpc>
                  <a:spcPts val="4842"/>
                </a:lnSpc>
              </a:pPr>
              <a:r>
                <a:rPr lang="en-US" sz="3696" spc="73">
                  <a:solidFill>
                    <a:srgbClr val="000000"/>
                  </a:solidFill>
                  <a:latin typeface="Glacial Indifference"/>
                  <a:ea typeface="Glacial Indifference"/>
                  <a:cs typeface="Glacial Indifference"/>
                  <a:sym typeface="Glacial Indifference"/>
                </a:rPr>
                <a:t>No-needle infusion: infiltration without needles</a:t>
              </a:r>
            </a:p>
          </p:txBody>
        </p:sp>
      </p:grpSp>
    </p:spTree>
  </p:cSld>
  <p:clrMapOvr>
    <a:masterClrMapping/>
  </p:clrMapOvr>
</p:sld>
</file>

<file path=ppt/slides/slide24.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84292"/>
            <a:ext cx="7123825" cy="10121920"/>
            <a:chOff x="0" y="0"/>
            <a:chExt cx="2553018" cy="3627467"/>
          </a:xfrm>
        </p:grpSpPr>
        <p:sp>
          <p:nvSpPr>
            <p:cNvPr name="Freeform 3" id="3"/>
            <p:cNvSpPr/>
            <p:nvPr/>
          </p:nvSpPr>
          <p:spPr>
            <a:xfrm flipH="false" flipV="false" rot="0">
              <a:off x="0" y="0"/>
              <a:ext cx="2553018" cy="3627467"/>
            </a:xfrm>
            <a:custGeom>
              <a:avLst/>
              <a:gdLst/>
              <a:ahLst/>
              <a:cxnLst/>
              <a:rect r="r" b="b" t="t" l="l"/>
              <a:pathLst>
                <a:path h="3627467" w="2553018">
                  <a:moveTo>
                    <a:pt x="0" y="0"/>
                  </a:moveTo>
                  <a:lnTo>
                    <a:pt x="2553018" y="0"/>
                  </a:lnTo>
                  <a:lnTo>
                    <a:pt x="2553018" y="3627467"/>
                  </a:lnTo>
                  <a:lnTo>
                    <a:pt x="0" y="3627467"/>
                  </a:lnTo>
                  <a:close/>
                </a:path>
              </a:pathLst>
            </a:custGeom>
            <a:solidFill>
              <a:srgbClr val="C5BEA9">
                <a:alpha val="34902"/>
              </a:srgbClr>
            </a:solidFill>
            <a:ln cap="sq">
              <a:noFill/>
              <a:prstDash val="sysDot"/>
              <a:miter/>
            </a:ln>
          </p:spPr>
        </p:sp>
        <p:sp>
          <p:nvSpPr>
            <p:cNvPr name="TextBox 4" id="4"/>
            <p:cNvSpPr txBox="true"/>
            <p:nvPr/>
          </p:nvSpPr>
          <p:spPr>
            <a:xfrm>
              <a:off x="0" y="-19050"/>
              <a:ext cx="2553018" cy="3646517"/>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756000" y="3419424"/>
            <a:ext cx="6048000" cy="3099181"/>
          </a:xfrm>
          <a:prstGeom prst="rect">
            <a:avLst/>
          </a:prstGeom>
        </p:spPr>
        <p:txBody>
          <a:bodyPr anchor="t" rtlCol="false" tIns="0" lIns="0" bIns="0" rIns="0">
            <a:spAutoFit/>
          </a:bodyPr>
          <a:lstStyle/>
          <a:p>
            <a:pPr algn="l">
              <a:lnSpc>
                <a:spcPts val="1903"/>
              </a:lnSpc>
            </a:pPr>
            <a:r>
              <a:rPr lang="en-US" sz="1359">
                <a:solidFill>
                  <a:srgbClr val="000000"/>
                </a:solidFill>
                <a:latin typeface="Glacial Indifference"/>
                <a:ea typeface="Glacial Indifference"/>
                <a:cs typeface="Glacial Indifference"/>
                <a:sym typeface="Glacial Indifference"/>
              </a:rPr>
              <a:t>For direct infiltration of larger molecules, we classically use a needle and syringe, otherwise we cannot get through the epidermis and basal membrane. Needles have become ever finer, already reduced to a thickness of 0.3 millimeters.</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Electronically controlled guns make injections ever more precise. Still, an injection is and remains a minuscule form of aggression.</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There are also techniques for penetrating the skin without needles.</a:t>
            </a:r>
          </a:p>
          <a:p>
            <a:pPr algn="l">
              <a:lnSpc>
                <a:spcPts val="1903"/>
              </a:lnSpc>
            </a:pPr>
            <a:r>
              <a:rPr lang="en-US" sz="1359">
                <a:solidFill>
                  <a:srgbClr val="000000"/>
                </a:solidFill>
                <a:latin typeface="Glacial Indifference"/>
                <a:ea typeface="Glacial Indifference"/>
                <a:cs typeface="Glacial Indifference"/>
                <a:sym typeface="Glacial Indifference"/>
              </a:rPr>
              <a:t>Thin jets squirt substances at high pressure through the epidermis, into the dermis. However, these also cause damage to the epidermis and basal membrane.</a:t>
            </a:r>
          </a:p>
          <a:p>
            <a:pPr algn="l">
              <a:lnSpc>
                <a:spcPts val="1903"/>
              </a:lnSpc>
            </a:pPr>
          </a:p>
          <a:p>
            <a:pPr algn="l">
              <a:lnSpc>
                <a:spcPts val="1903"/>
              </a:lnSpc>
            </a:pPr>
          </a:p>
          <a:p>
            <a:pPr algn="l">
              <a:lnSpc>
                <a:spcPts val="1903"/>
              </a:lnSpc>
            </a:pPr>
          </a:p>
        </p:txBody>
      </p:sp>
      <p:sp>
        <p:nvSpPr>
          <p:cNvPr name="TextBox 6" id="6"/>
          <p:cNvSpPr txBox="true"/>
          <p:nvPr/>
        </p:nvSpPr>
        <p:spPr>
          <a:xfrm rot="0">
            <a:off x="756000" y="6878444"/>
            <a:ext cx="6048000" cy="3813556"/>
          </a:xfrm>
          <a:prstGeom prst="rect">
            <a:avLst/>
          </a:prstGeom>
        </p:spPr>
        <p:txBody>
          <a:bodyPr anchor="t" rtlCol="false" tIns="0" lIns="0" bIns="0" rIns="0">
            <a:spAutoFit/>
          </a:bodyPr>
          <a:lstStyle/>
          <a:p>
            <a:pPr algn="l">
              <a:lnSpc>
                <a:spcPts val="1903"/>
              </a:lnSpc>
            </a:pPr>
            <a:r>
              <a:rPr lang="en-US" sz="1359">
                <a:solidFill>
                  <a:srgbClr val="000000"/>
                </a:solidFill>
                <a:latin typeface="Glacial Indifference"/>
                <a:ea typeface="Glacial Indifference"/>
                <a:cs typeface="Glacial Indifference"/>
                <a:sym typeface="Glacial Indifference"/>
              </a:rPr>
              <a:t>Recently, a new way to gently get liquids containing active ingredients past the skin barrier has been developed. We use skin openings as access to deep channels. </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The fine tubes in which sweat and sebaceous glands exit penetrate deep into the dermis. The epidermal layer and basal membrane lining the walls of those ducts allow far more substances to pass through than the epidermis at the surface of the skin, while their surface area is six times larger than that of the epidermis. Thus, those skin channels form a kind of shortcut.</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Through the pores, drugs and skin rejuvenating substances can penetrate deep into the skin. This route is ideal for treating acne, in addition to addressing skin aging and pigmentation.</a:t>
            </a:r>
          </a:p>
          <a:p>
            <a:pPr algn="l">
              <a:lnSpc>
                <a:spcPts val="1903"/>
              </a:lnSpc>
            </a:pPr>
          </a:p>
          <a:p>
            <a:pPr algn="l">
              <a:lnSpc>
                <a:spcPts val="1903"/>
              </a:lnSpc>
            </a:pPr>
          </a:p>
          <a:p>
            <a:pPr algn="l">
              <a:lnSpc>
                <a:spcPts val="1903"/>
              </a:lnSpc>
            </a:pPr>
          </a:p>
        </p:txBody>
      </p:sp>
      <p:sp>
        <p:nvSpPr>
          <p:cNvPr name="TextBox 7" id="7"/>
          <p:cNvSpPr txBox="true"/>
          <p:nvPr/>
        </p:nvSpPr>
        <p:spPr>
          <a:xfrm rot="0">
            <a:off x="756000" y="717900"/>
            <a:ext cx="6048000" cy="2861056"/>
          </a:xfrm>
          <a:prstGeom prst="rect">
            <a:avLst/>
          </a:prstGeom>
        </p:spPr>
        <p:txBody>
          <a:bodyPr anchor="t" rtlCol="false" tIns="0" lIns="0" bIns="0" rIns="0">
            <a:spAutoFit/>
          </a:bodyPr>
          <a:lstStyle/>
          <a:p>
            <a:pPr algn="l">
              <a:lnSpc>
                <a:spcPts val="1903"/>
              </a:lnSpc>
            </a:pPr>
            <a:r>
              <a:rPr lang="en-US" sz="1359">
                <a:solidFill>
                  <a:srgbClr val="000000"/>
                </a:solidFill>
                <a:latin typeface="Glacial Indifference"/>
                <a:ea typeface="Glacial Indifference"/>
                <a:cs typeface="Glacial Indifference"/>
                <a:sym typeface="Glacial Indifference"/>
              </a:rPr>
              <a:t>The epidermis is a clever boundary zone rather than a solid barrier. </a:t>
            </a:r>
          </a:p>
          <a:p>
            <a:pPr algn="l">
              <a:lnSpc>
                <a:spcPts val="1903"/>
              </a:lnSpc>
            </a:pPr>
            <a:r>
              <a:rPr lang="en-US" sz="1359">
                <a:solidFill>
                  <a:srgbClr val="000000"/>
                </a:solidFill>
                <a:latin typeface="Glacial Indifference"/>
                <a:ea typeface="Glacial Indifference"/>
                <a:cs typeface="Glacial Indifference"/>
                <a:sym typeface="Glacial Indifference"/>
              </a:rPr>
              <a:t>It allows slow water evaporation from the depths, right through the basal membrane and through the stratum corneum.</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With their specialized cells, sweat ducts, sebaceous glands and hair follicles reach the outside world. </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The epidermis acts as a gatekeeper: active ingredients from cosmetics must pass through it before they can reach the dermis and the bloodstream.</a:t>
            </a:r>
          </a:p>
          <a:p>
            <a:pPr algn="l">
              <a:lnSpc>
                <a:spcPts val="1903"/>
              </a:lnSpc>
            </a:pPr>
          </a:p>
          <a:p>
            <a:pPr algn="l">
              <a:lnSpc>
                <a:spcPts val="1903"/>
              </a:lnSpc>
            </a:pPr>
          </a:p>
          <a:p>
            <a:pPr algn="l">
              <a:lnSpc>
                <a:spcPts val="1903"/>
              </a:lnSpc>
            </a:pPr>
          </a:p>
        </p:txBody>
      </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51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5449370"/>
            <a:ext cx="7123825" cy="5011182"/>
            <a:chOff x="0" y="0"/>
            <a:chExt cx="9498434" cy="6681576"/>
          </a:xfrm>
        </p:grpSpPr>
        <p:pic>
          <p:nvPicPr>
            <p:cNvPr name="Picture 6" id="6"/>
            <p:cNvPicPr>
              <a:picLocks noChangeAspect="true"/>
            </p:cNvPicPr>
            <p:nvPr/>
          </p:nvPicPr>
          <p:blipFill>
            <a:blip r:embed="rId2"/>
            <a:srcRect l="0" t="6015" r="0" b="6015"/>
            <a:stretch>
              <a:fillRect/>
            </a:stretch>
          </p:blipFill>
          <p:spPr>
            <a:xfrm flipH="false" flipV="false">
              <a:off x="0" y="0"/>
              <a:ext cx="9498434" cy="6681576"/>
            </a:xfrm>
            <a:prstGeom prst="rect">
              <a:avLst/>
            </a:prstGeom>
          </p:spPr>
        </p:pic>
      </p:grpSp>
      <p:sp>
        <p:nvSpPr>
          <p:cNvPr name="TextBox 7" id="7"/>
          <p:cNvSpPr txBox="true"/>
          <p:nvPr/>
        </p:nvSpPr>
        <p:spPr>
          <a:xfrm rot="0">
            <a:off x="756000" y="717900"/>
            <a:ext cx="6048000" cy="2622931"/>
          </a:xfrm>
          <a:prstGeom prst="rect">
            <a:avLst/>
          </a:prstGeom>
        </p:spPr>
        <p:txBody>
          <a:bodyPr anchor="t" rtlCol="false" tIns="0" lIns="0" bIns="0" rIns="0">
            <a:spAutoFit/>
          </a:bodyPr>
          <a:lstStyle/>
          <a:p>
            <a:pPr algn="l">
              <a:lnSpc>
                <a:spcPts val="1903"/>
              </a:lnSpc>
            </a:pPr>
            <a:r>
              <a:rPr lang="en-US" sz="1359">
                <a:solidFill>
                  <a:srgbClr val="000000"/>
                </a:solidFill>
                <a:latin typeface="Glacial Indifference"/>
                <a:ea typeface="Glacial Indifference"/>
                <a:cs typeface="Glacial Indifference"/>
                <a:sym typeface="Glacial Indifference"/>
              </a:rPr>
              <a:t>Beam SuperBoost Micro Jet-Stream: 40 micron µ</a:t>
            </a:r>
          </a:p>
          <a:p>
            <a:pPr algn="l">
              <a:lnSpc>
                <a:spcPts val="1903"/>
              </a:lnSpc>
            </a:pPr>
            <a:r>
              <a:rPr lang="en-US" sz="1359">
                <a:solidFill>
                  <a:srgbClr val="000000"/>
                </a:solidFill>
                <a:latin typeface="Glacial Indifference"/>
                <a:ea typeface="Glacial Indifference"/>
                <a:cs typeface="Glacial Indifference"/>
                <a:sym typeface="Glacial Indifference"/>
              </a:rPr>
              <a:t>Size of pores / skin adnexes: 70 - 100 micron µ</a:t>
            </a:r>
          </a:p>
          <a:p>
            <a:pPr algn="l">
              <a:lnSpc>
                <a:spcPts val="1903"/>
              </a:lnSpc>
            </a:pPr>
            <a:r>
              <a:rPr lang="en-US" sz="1359">
                <a:solidFill>
                  <a:srgbClr val="000000"/>
                </a:solidFill>
                <a:latin typeface="Glacial Indifference"/>
                <a:ea typeface="Glacial Indifference"/>
                <a:cs typeface="Glacial Indifference"/>
                <a:sym typeface="Glacial Indifference"/>
              </a:rPr>
              <a:t>Smallest needle on the market: 300 microns µ </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The Meso-Infusion device locks active ingredients with a very low molecular weight into the depths of the skin while simultaneously removing dirt from the depths of the skin.</a:t>
            </a:r>
          </a:p>
          <a:p>
            <a:pPr algn="l">
              <a:lnSpc>
                <a:spcPts val="1903"/>
              </a:lnSpc>
            </a:pPr>
          </a:p>
          <a:p>
            <a:pPr algn="l">
              <a:lnSpc>
                <a:spcPts val="1903"/>
              </a:lnSpc>
            </a:pPr>
          </a:p>
          <a:p>
            <a:pPr algn="l">
              <a:lnSpc>
                <a:spcPts val="1903"/>
              </a:lnSpc>
            </a:pPr>
          </a:p>
          <a:p>
            <a:pPr algn="l">
              <a:lnSpc>
                <a:spcPts val="1903"/>
              </a:lnSpc>
            </a:pPr>
          </a:p>
        </p:txBody>
      </p:sp>
    </p:spTree>
  </p:cSld>
  <p:clrMapOvr>
    <a:masterClrMapping/>
  </p:clrMapOvr>
</p:sld>
</file>

<file path=ppt/slides/slide26.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714366"/>
            <a:ext cx="7123825" cy="7726444"/>
            <a:chOff x="0" y="0"/>
            <a:chExt cx="2553018" cy="2768983"/>
          </a:xfrm>
        </p:grpSpPr>
        <p:sp>
          <p:nvSpPr>
            <p:cNvPr name="Freeform 3" id="3"/>
            <p:cNvSpPr/>
            <p:nvPr/>
          </p:nvSpPr>
          <p:spPr>
            <a:xfrm flipH="false" flipV="false" rot="0">
              <a:off x="0" y="0"/>
              <a:ext cx="2553018" cy="2768983"/>
            </a:xfrm>
            <a:custGeom>
              <a:avLst/>
              <a:gdLst/>
              <a:ahLst/>
              <a:cxnLst/>
              <a:rect r="r" b="b" t="t" l="l"/>
              <a:pathLst>
                <a:path h="2768983" w="2553018">
                  <a:moveTo>
                    <a:pt x="0" y="0"/>
                  </a:moveTo>
                  <a:lnTo>
                    <a:pt x="2553018" y="0"/>
                  </a:lnTo>
                  <a:lnTo>
                    <a:pt x="2553018" y="2768983"/>
                  </a:lnTo>
                  <a:lnTo>
                    <a:pt x="0" y="2768983"/>
                  </a:lnTo>
                  <a:close/>
                </a:path>
              </a:pathLst>
            </a:custGeom>
            <a:solidFill>
              <a:srgbClr val="C5BEA9">
                <a:alpha val="34902"/>
              </a:srgbClr>
            </a:solidFill>
            <a:ln cap="sq">
              <a:noFill/>
              <a:prstDash val="sysDot"/>
              <a:miter/>
            </a:ln>
          </p:spPr>
        </p:sp>
        <p:sp>
          <p:nvSpPr>
            <p:cNvPr name="TextBox 4" id="4"/>
            <p:cNvSpPr txBox="true"/>
            <p:nvPr/>
          </p:nvSpPr>
          <p:spPr>
            <a:xfrm>
              <a:off x="0" y="-28575"/>
              <a:ext cx="2553018" cy="2797558"/>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803626" y="3189352"/>
            <a:ext cx="6000374" cy="5758688"/>
          </a:xfrm>
          <a:prstGeom prst="rect">
            <a:avLst/>
          </a:prstGeom>
        </p:spPr>
        <p:txBody>
          <a:bodyPr anchor="t" rtlCol="false" tIns="0" lIns="0" bIns="0" rIns="0">
            <a:spAutoFit/>
          </a:bodyPr>
          <a:lstStyle/>
          <a:p>
            <a:pPr algn="l" marL="293623" indent="-146812" lvl="1">
              <a:lnSpc>
                <a:spcPts val="1903"/>
              </a:lnSpc>
              <a:buAutoNum type="arabicPeriod" startAt="1"/>
            </a:pPr>
            <a:r>
              <a:rPr lang="en-US" sz="1359">
                <a:solidFill>
                  <a:srgbClr val="000000"/>
                </a:solidFill>
                <a:latin typeface="Glacial Indifference"/>
                <a:ea typeface="Glacial Indifference"/>
                <a:cs typeface="Glacial Indifference"/>
                <a:sym typeface="Glacial Indifference"/>
              </a:rPr>
              <a:t>A medical SuperBoost cocktail, tailored to the needs of the skin, is painlessly delivered into the dermis.</a:t>
            </a:r>
          </a:p>
          <a:p>
            <a:pPr algn="l" marL="293623" indent="-146812" lvl="1">
              <a:lnSpc>
                <a:spcPts val="1903"/>
              </a:lnSpc>
              <a:buAutoNum type="arabicPeriod" startAt="1"/>
            </a:pPr>
            <a:r>
              <a:rPr lang="en-US" sz="1359">
                <a:solidFill>
                  <a:srgbClr val="000000"/>
                </a:solidFill>
                <a:latin typeface="Glacial Indifference"/>
                <a:ea typeface="Glacial Indifference"/>
                <a:cs typeface="Glacial Indifference"/>
                <a:sym typeface="Glacial Indifference"/>
              </a:rPr>
              <a:t>A l</a:t>
            </a:r>
            <a:r>
              <a:rPr lang="en-US" sz="1359">
                <a:solidFill>
                  <a:srgbClr val="000000"/>
                </a:solidFill>
                <a:latin typeface="Glacial Indifference"/>
                <a:ea typeface="Glacial Indifference"/>
                <a:cs typeface="Glacial Indifference"/>
                <a:sym typeface="Glacial Indifference"/>
              </a:rPr>
              <a:t>ight peeling with the tip removes the upper skin layers (dead skin cells), which can sometimes be as much as 20 to 25 layers thick.</a:t>
            </a:r>
          </a:p>
          <a:p>
            <a:pPr algn="l" marL="293623" indent="-146812" lvl="1">
              <a:lnSpc>
                <a:spcPts val="1903"/>
              </a:lnSpc>
              <a:buAutoNum type="arabicPeriod" startAt="1"/>
            </a:pPr>
            <a:r>
              <a:rPr lang="en-US" sz="1359">
                <a:solidFill>
                  <a:srgbClr val="000000"/>
                </a:solidFill>
                <a:latin typeface="Glacial Indifference"/>
                <a:ea typeface="Glacial Indifference"/>
                <a:cs typeface="Glacial Indifference"/>
                <a:sym typeface="Glacial Indifference"/>
              </a:rPr>
              <a:t>In addition, a d</a:t>
            </a:r>
            <a:r>
              <a:rPr lang="en-US" sz="1359">
                <a:solidFill>
                  <a:srgbClr val="000000"/>
                </a:solidFill>
                <a:latin typeface="Glacial Indifference"/>
                <a:ea typeface="Glacial Indifference"/>
                <a:cs typeface="Glacial Indifference"/>
                <a:sym typeface="Glacial Indifference"/>
              </a:rPr>
              <a:t>eep cleansing ensures that dirt and impurities are removed from the pores.</a:t>
            </a:r>
          </a:p>
          <a:p>
            <a:pPr algn="l" marL="293623" indent="-146812" lvl="1">
              <a:lnSpc>
                <a:spcPts val="1903"/>
              </a:lnSpc>
              <a:buAutoNum type="arabicPeriod" startAt="1"/>
            </a:pPr>
            <a:r>
              <a:rPr lang="en-US" sz="1359">
                <a:solidFill>
                  <a:srgbClr val="000000"/>
                </a:solidFill>
                <a:latin typeface="Glacial Indifference"/>
                <a:ea typeface="Glacial Indifference"/>
                <a:cs typeface="Glacial Indifference"/>
                <a:sym typeface="Glacial Indifference"/>
              </a:rPr>
              <a:t>W</a:t>
            </a:r>
            <a:r>
              <a:rPr lang="en-US" sz="1359">
                <a:solidFill>
                  <a:srgbClr val="000000"/>
                </a:solidFill>
                <a:latin typeface="Glacial Indifference"/>
                <a:ea typeface="Glacial Indifference"/>
                <a:cs typeface="Glacial Indifference"/>
                <a:sym typeface="Glacial Indifference"/>
              </a:rPr>
              <a:t>hat makes this painless treatment special is that in the first part of the procedure we deliver medical cocktails into the deeper layers of the skin using a special infusion technique. This is truly unique!</a:t>
            </a:r>
          </a:p>
          <a:p>
            <a:pPr algn="l" marL="293623" indent="-146812" lvl="1">
              <a:lnSpc>
                <a:spcPts val="1903"/>
              </a:lnSpc>
              <a:buAutoNum type="arabicPeriod" startAt="1"/>
            </a:pPr>
            <a:r>
              <a:rPr lang="en-US" sz="1359">
                <a:solidFill>
                  <a:srgbClr val="000000"/>
                </a:solidFill>
                <a:latin typeface="Glacial Indifference"/>
                <a:ea typeface="Glacial Indifference"/>
                <a:cs typeface="Glacial Indifference"/>
                <a:sym typeface="Glacial Indifference"/>
              </a:rPr>
              <a:t>Explanation:</a:t>
            </a:r>
          </a:p>
          <a:p>
            <a:pPr algn="l" marL="293623" indent="-146812" lvl="1">
              <a:lnSpc>
                <a:spcPts val="1903"/>
              </a:lnSpc>
              <a:buAutoNum type="arabicPeriod" startAt="1"/>
            </a:pPr>
            <a:r>
              <a:rPr lang="en-US" sz="1359">
                <a:solidFill>
                  <a:srgbClr val="000000"/>
                </a:solidFill>
                <a:latin typeface="Glacial Indifference"/>
                <a:ea typeface="Glacial Indifference"/>
                <a:cs typeface="Glacial Indifference"/>
                <a:sym typeface="Glacial Indifference"/>
              </a:rPr>
              <a:t> The pores in our skin are on average 70 to 100 microns (μ) in size. (1 micron or μ = one-thousandth of a millimeter.)</a:t>
            </a:r>
          </a:p>
          <a:p>
            <a:pPr algn="l" marL="293623" indent="-146812" lvl="1">
              <a:lnSpc>
                <a:spcPts val="1903"/>
              </a:lnSpc>
              <a:buAutoNum type="arabicPeriod" startAt="1"/>
            </a:pPr>
            <a:r>
              <a:rPr lang="en-US" sz="1359">
                <a:solidFill>
                  <a:srgbClr val="000000"/>
                </a:solidFill>
                <a:latin typeface="Glacial Indifference"/>
                <a:ea typeface="Glacial Indifference"/>
                <a:cs typeface="Glacial Indifference"/>
                <a:sym typeface="Glacial Indifference"/>
              </a:rPr>
              <a:t> </a:t>
            </a:r>
            <a:r>
              <a:rPr lang="en-US" sz="1359">
                <a:solidFill>
                  <a:srgbClr val="000000"/>
                </a:solidFill>
                <a:latin typeface="Glacial Indifference"/>
                <a:ea typeface="Glacial Indifference"/>
                <a:cs typeface="Glacial Indifference"/>
                <a:sym typeface="Glacial Indifference"/>
              </a:rPr>
              <a:t>The thinnest needle used in a pharmacy or by a doctor is usually 300 microns thick.</a:t>
            </a:r>
          </a:p>
          <a:p>
            <a:pPr algn="l" marL="293623" indent="-146812" lvl="1">
              <a:lnSpc>
                <a:spcPts val="1903"/>
              </a:lnSpc>
              <a:buAutoNum type="arabicPeriod" startAt="1"/>
            </a:pPr>
            <a:r>
              <a:rPr lang="en-US" sz="1359">
                <a:solidFill>
                  <a:srgbClr val="000000"/>
                </a:solidFill>
                <a:latin typeface="Glacial Indifference"/>
                <a:ea typeface="Glacial Indifference"/>
                <a:cs typeface="Glacial Indifference"/>
                <a:sym typeface="Glacial Indifference"/>
              </a:rPr>
              <a:t>The remarkable aspect of this technique is that the jet of the SuperBoost no-needle system is only 40 microns thick. This allows the jet to pass effortlessly through the pores into the deeper layers of the skin (the dermis) and bypass the natural skin barriers — completely without pain or damage.</a:t>
            </a:r>
          </a:p>
          <a:p>
            <a:pPr algn="l">
              <a:lnSpc>
                <a:spcPts val="1679"/>
              </a:lnSpc>
            </a:pPr>
          </a:p>
          <a:p>
            <a:pPr algn="l">
              <a:lnSpc>
                <a:spcPts val="1679"/>
              </a:lnSpc>
            </a:pPr>
          </a:p>
          <a:p>
            <a:pPr algn="l">
              <a:lnSpc>
                <a:spcPts val="1679"/>
              </a:lnSpc>
            </a:pPr>
          </a:p>
          <a:p>
            <a:pPr algn="l">
              <a:lnSpc>
                <a:spcPts val="1679"/>
              </a:lnSpc>
            </a:pPr>
            <a:r>
              <a:rPr lang="en-US" sz="1200">
                <a:solidFill>
                  <a:srgbClr val="000000"/>
                </a:solidFill>
                <a:latin typeface="Almarai"/>
                <a:ea typeface="Almarai"/>
                <a:cs typeface="Almarai"/>
                <a:sym typeface="Almarai"/>
              </a:rPr>
              <a:t> </a:t>
            </a:r>
          </a:p>
          <a:p>
            <a:pPr algn="l">
              <a:lnSpc>
                <a:spcPts val="1679"/>
              </a:lnSpc>
            </a:pPr>
          </a:p>
          <a:p>
            <a:pPr algn="l">
              <a:lnSpc>
                <a:spcPts val="1679"/>
              </a:lnSpc>
            </a:pPr>
          </a:p>
          <a:p>
            <a:pPr algn="l">
              <a:lnSpc>
                <a:spcPts val="1679"/>
              </a:lnSpc>
            </a:pPr>
          </a:p>
        </p:txBody>
      </p:sp>
      <p:sp>
        <p:nvSpPr>
          <p:cNvPr name="TextBox 6" id="6"/>
          <p:cNvSpPr txBox="true"/>
          <p:nvPr/>
        </p:nvSpPr>
        <p:spPr>
          <a:xfrm rot="0">
            <a:off x="2633296" y="1360630"/>
            <a:ext cx="2293408" cy="248767"/>
          </a:xfrm>
          <a:prstGeom prst="rect">
            <a:avLst/>
          </a:prstGeom>
        </p:spPr>
        <p:txBody>
          <a:bodyPr anchor="t" rtlCol="false" tIns="0" lIns="0" bIns="0" rIns="0">
            <a:spAutoFit/>
          </a:bodyPr>
          <a:lstStyle/>
          <a:p>
            <a:pPr algn="ctr">
              <a:lnSpc>
                <a:spcPts val="1859"/>
              </a:lnSpc>
            </a:pPr>
            <a:r>
              <a:rPr lang="en-US" sz="1575">
                <a:solidFill>
                  <a:srgbClr val="000000"/>
                </a:solidFill>
                <a:latin typeface="Glacial Indifference"/>
                <a:ea typeface="Glacial Indifference"/>
                <a:cs typeface="Glacial Indifference"/>
                <a:sym typeface="Glacial Indifference"/>
              </a:rPr>
              <a:t>3 - steps</a:t>
            </a:r>
          </a:p>
        </p:txBody>
      </p:sp>
    </p:spTree>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51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5465921"/>
            <a:ext cx="7123825" cy="5011182"/>
            <a:chOff x="0" y="0"/>
            <a:chExt cx="9498434" cy="6681576"/>
          </a:xfrm>
        </p:grpSpPr>
        <p:pic>
          <p:nvPicPr>
            <p:cNvPr name="Picture 6" id="6"/>
            <p:cNvPicPr>
              <a:picLocks noChangeAspect="true"/>
            </p:cNvPicPr>
            <p:nvPr/>
          </p:nvPicPr>
          <p:blipFill>
            <a:blip r:embed="rId2"/>
            <a:srcRect l="0" t="26478" r="0" b="26478"/>
            <a:stretch>
              <a:fillRect/>
            </a:stretch>
          </p:blipFill>
          <p:spPr>
            <a:xfrm flipH="false" flipV="false">
              <a:off x="0" y="0"/>
              <a:ext cx="9498434" cy="6681576"/>
            </a:xfrm>
            <a:prstGeom prst="rect">
              <a:avLst/>
            </a:prstGeom>
          </p:spPr>
        </p:pic>
      </p:grpSp>
      <p:grpSp>
        <p:nvGrpSpPr>
          <p:cNvPr name="Group 7" id="7"/>
          <p:cNvGrpSpPr/>
          <p:nvPr/>
        </p:nvGrpSpPr>
        <p:grpSpPr>
          <a:xfrm rot="0">
            <a:off x="756000" y="901302"/>
            <a:ext cx="6048000" cy="1345188"/>
            <a:chOff x="0" y="0"/>
            <a:chExt cx="8064000" cy="1793583"/>
          </a:xfrm>
        </p:grpSpPr>
        <p:sp>
          <p:nvSpPr>
            <p:cNvPr name="TextBox 8" id="8"/>
            <p:cNvSpPr txBox="true"/>
            <p:nvPr/>
          </p:nvSpPr>
          <p:spPr>
            <a:xfrm rot="0">
              <a:off x="1361871" y="1394877"/>
              <a:ext cx="5340258" cy="398706"/>
            </a:xfrm>
            <a:prstGeom prst="rect">
              <a:avLst/>
            </a:prstGeom>
          </p:spPr>
          <p:txBody>
            <a:bodyPr anchor="t" rtlCol="false" tIns="0" lIns="0" bIns="0" rIns="0">
              <a:spAutoFit/>
            </a:bodyPr>
            <a:lstStyle/>
            <a:p>
              <a:pPr algn="ctr">
                <a:lnSpc>
                  <a:spcPts val="2571"/>
                </a:lnSpc>
              </a:pPr>
              <a:r>
                <a:rPr lang="en-US" sz="1836" spc="233">
                  <a:solidFill>
                    <a:srgbClr val="000000"/>
                  </a:solidFill>
                  <a:latin typeface="Glacial Indifference"/>
                  <a:ea typeface="Glacial Indifference"/>
                  <a:cs typeface="Glacial Indifference"/>
                  <a:sym typeface="Glacial Indifference"/>
                </a:rPr>
                <a:t>SUPERBOOST.CO</a:t>
              </a:r>
            </a:p>
          </p:txBody>
        </p:sp>
        <p:sp>
          <p:nvSpPr>
            <p:cNvPr name="TextBox 9" id="9"/>
            <p:cNvSpPr txBox="true"/>
            <p:nvPr/>
          </p:nvSpPr>
          <p:spPr>
            <a:xfrm rot="0">
              <a:off x="0" y="-38100"/>
              <a:ext cx="8064000" cy="785711"/>
            </a:xfrm>
            <a:prstGeom prst="rect">
              <a:avLst/>
            </a:prstGeom>
          </p:spPr>
          <p:txBody>
            <a:bodyPr anchor="t" rtlCol="false" tIns="0" lIns="0" bIns="0" rIns="0">
              <a:spAutoFit/>
            </a:bodyPr>
            <a:lstStyle/>
            <a:p>
              <a:pPr algn="ctr">
                <a:lnSpc>
                  <a:spcPts val="4842"/>
                </a:lnSpc>
              </a:pPr>
              <a:r>
                <a:rPr lang="en-US" sz="3696" spc="73">
                  <a:solidFill>
                    <a:srgbClr val="000000"/>
                  </a:solidFill>
                  <a:latin typeface="Glacial Indifference"/>
                  <a:ea typeface="Glacial Indifference"/>
                  <a:cs typeface="Glacial Indifference"/>
                  <a:sym typeface="Glacial Indifference"/>
                </a:rPr>
                <a:t>Operation SuperBoost</a:t>
              </a:r>
            </a:p>
          </p:txBody>
        </p:sp>
      </p:grpSp>
      <p:grpSp>
        <p:nvGrpSpPr>
          <p:cNvPr name="Group 10" id="10"/>
          <p:cNvGrpSpPr/>
          <p:nvPr/>
        </p:nvGrpSpPr>
        <p:grpSpPr>
          <a:xfrm rot="0">
            <a:off x="-134220" y="9936000"/>
            <a:ext cx="2234571" cy="497010"/>
            <a:chOff x="0" y="0"/>
            <a:chExt cx="2979428" cy="662680"/>
          </a:xfrm>
        </p:grpSpPr>
        <p:sp>
          <p:nvSpPr>
            <p:cNvPr name="TextBox 11" id="11"/>
            <p:cNvSpPr txBox="true"/>
            <p:nvPr/>
          </p:nvSpPr>
          <p:spPr>
            <a:xfrm rot="0">
              <a:off x="503174" y="510396"/>
              <a:ext cx="1973080" cy="152284"/>
            </a:xfrm>
            <a:prstGeom prst="rect">
              <a:avLst/>
            </a:prstGeom>
          </p:spPr>
          <p:txBody>
            <a:bodyPr anchor="t" rtlCol="false" tIns="0" lIns="0" bIns="0" rIns="0">
              <a:spAutoFit/>
            </a:bodyPr>
            <a:lstStyle/>
            <a:p>
              <a:pPr algn="ctr">
                <a:lnSpc>
                  <a:spcPts val="950"/>
                </a:lnSpc>
              </a:pPr>
              <a:r>
                <a:rPr lang="en-US" sz="678" spc="86">
                  <a:solidFill>
                    <a:srgbClr val="000000"/>
                  </a:solidFill>
                  <a:latin typeface="Glacial Indifference"/>
                  <a:ea typeface="Glacial Indifference"/>
                  <a:cs typeface="Glacial Indifference"/>
                  <a:sym typeface="Glacial Indifference"/>
                </a:rPr>
                <a:t>MOREMI - MORESOCIAL.BE</a:t>
              </a:r>
            </a:p>
          </p:txBody>
        </p:sp>
        <p:sp>
          <p:nvSpPr>
            <p:cNvPr name="TextBox 12" id="12"/>
            <p:cNvSpPr txBox="true"/>
            <p:nvPr/>
          </p:nvSpPr>
          <p:spPr>
            <a:xfrm rot="0">
              <a:off x="0" y="-19050"/>
              <a:ext cx="2979428" cy="295272"/>
            </a:xfrm>
            <a:prstGeom prst="rect">
              <a:avLst/>
            </a:prstGeom>
          </p:spPr>
          <p:txBody>
            <a:bodyPr anchor="t" rtlCol="false" tIns="0" lIns="0" bIns="0" rIns="0">
              <a:spAutoFit/>
            </a:bodyPr>
            <a:lstStyle/>
            <a:p>
              <a:pPr algn="ctr">
                <a:lnSpc>
                  <a:spcPts val="1789"/>
                </a:lnSpc>
              </a:pPr>
            </a:p>
          </p:txBody>
        </p:sp>
      </p:grpSp>
    </p:spTree>
  </p:cSld>
  <p:clrMapOvr>
    <a:masterClrMapping/>
  </p:clrMapOvr>
</p:sld>
</file>

<file path=ppt/slides/slide28.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84292"/>
            <a:ext cx="7123825" cy="5061708"/>
            <a:chOff x="0" y="0"/>
            <a:chExt cx="2553018" cy="1814002"/>
          </a:xfrm>
        </p:grpSpPr>
        <p:sp>
          <p:nvSpPr>
            <p:cNvPr name="Freeform 3" id="3"/>
            <p:cNvSpPr/>
            <p:nvPr/>
          </p:nvSpPr>
          <p:spPr>
            <a:xfrm flipH="false" flipV="false" rot="0">
              <a:off x="0" y="0"/>
              <a:ext cx="2553018" cy="1814002"/>
            </a:xfrm>
            <a:custGeom>
              <a:avLst/>
              <a:gdLst/>
              <a:ahLst/>
              <a:cxnLst/>
              <a:rect r="r" b="b" t="t" l="l"/>
              <a:pathLst>
                <a:path h="1814002" w="2553018">
                  <a:moveTo>
                    <a:pt x="0" y="0"/>
                  </a:moveTo>
                  <a:lnTo>
                    <a:pt x="2553018" y="0"/>
                  </a:lnTo>
                  <a:lnTo>
                    <a:pt x="2553018" y="1814002"/>
                  </a:lnTo>
                  <a:lnTo>
                    <a:pt x="0" y="1814002"/>
                  </a:lnTo>
                  <a:close/>
                </a:path>
              </a:pathLst>
            </a:custGeom>
            <a:solidFill>
              <a:srgbClr val="C5BEA9">
                <a:alpha val="34902"/>
              </a:srgbClr>
            </a:solidFill>
            <a:ln cap="sq">
              <a:noFill/>
              <a:prstDash val="sysDot"/>
              <a:miter/>
            </a:ln>
          </p:spPr>
        </p:sp>
        <p:sp>
          <p:nvSpPr>
            <p:cNvPr name="TextBox 4" id="4"/>
            <p:cNvSpPr txBox="true"/>
            <p:nvPr/>
          </p:nvSpPr>
          <p:spPr>
            <a:xfrm>
              <a:off x="0" y="-19050"/>
              <a:ext cx="2553018" cy="1833052"/>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756000" y="837662"/>
            <a:ext cx="6048000" cy="6432931"/>
          </a:xfrm>
          <a:prstGeom prst="rect">
            <a:avLst/>
          </a:prstGeom>
        </p:spPr>
        <p:txBody>
          <a:bodyPr anchor="t" rtlCol="false" tIns="0" lIns="0" bIns="0" rIns="0">
            <a:spAutoFit/>
          </a:bodyPr>
          <a:lstStyle/>
          <a:p>
            <a:pPr algn="l">
              <a:lnSpc>
                <a:spcPts val="1903"/>
              </a:lnSpc>
            </a:pPr>
            <a:r>
              <a:rPr lang="en-US" sz="1359">
                <a:solidFill>
                  <a:srgbClr val="000000"/>
                </a:solidFill>
                <a:latin typeface="Glacial Indifference"/>
                <a:ea typeface="Glacial Indifference"/>
                <a:cs typeface="Glacial Indifference"/>
                <a:sym typeface="Glacial Indifference"/>
              </a:rPr>
              <a:t>A healthy human body functions by continuous exchange of information between the peripheral cells and the central nervous system. Specialized nerve pathways transport these up and down biological streams of information between the peripheral and central nervous systems, keeping our system vital and balanced. We call this mechanism Biofeedback and it is the engine of life.</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Unfortunately, the Biofeedback pathways disintegrate over the years, weakening the vitality of the cells and organs. From 25 Years.</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Especially the skin, facial muscles, hair follicles, sexual organs and the sensitivity of the fingertips see their biofeedback decline.</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Life-sustaining cells and organs, on the other hand, retain their vitality into old age.</a:t>
            </a: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 </a:t>
            </a:r>
          </a:p>
          <a:p>
            <a:pPr algn="l">
              <a:lnSpc>
                <a:spcPts val="1903"/>
              </a:lnSpc>
            </a:pPr>
          </a:p>
          <a:p>
            <a:pPr algn="l">
              <a:lnSpc>
                <a:spcPts val="1903"/>
              </a:lnSpc>
            </a:pPr>
          </a:p>
          <a:p>
            <a:pPr algn="l">
              <a:lnSpc>
                <a:spcPts val="1903"/>
              </a:lnSpc>
            </a:pPr>
          </a:p>
        </p:txBody>
      </p:sp>
      <p:grpSp>
        <p:nvGrpSpPr>
          <p:cNvPr name="Group 6" id="6"/>
          <p:cNvGrpSpPr/>
          <p:nvPr/>
        </p:nvGrpSpPr>
        <p:grpSpPr>
          <a:xfrm rot="0">
            <a:off x="218087" y="5475675"/>
            <a:ext cx="7123825" cy="5094810"/>
            <a:chOff x="0" y="0"/>
            <a:chExt cx="2553018" cy="1825865"/>
          </a:xfrm>
        </p:grpSpPr>
        <p:sp>
          <p:nvSpPr>
            <p:cNvPr name="Freeform 7" id="7"/>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F0EDEA">
                <a:alpha val="34902"/>
              </a:srgbClr>
            </a:solidFill>
            <a:ln cap="sq">
              <a:noFill/>
              <a:prstDash val="sysDot"/>
              <a:miter/>
            </a:ln>
          </p:spPr>
        </p:sp>
        <p:sp>
          <p:nvSpPr>
            <p:cNvPr name="TextBox 8" id="8"/>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9" id="9"/>
          <p:cNvSpPr txBox="true"/>
          <p:nvPr/>
        </p:nvSpPr>
        <p:spPr>
          <a:xfrm rot="0">
            <a:off x="756000" y="5859127"/>
            <a:ext cx="6048000" cy="4051681"/>
          </a:xfrm>
          <a:prstGeom prst="rect">
            <a:avLst/>
          </a:prstGeom>
        </p:spPr>
        <p:txBody>
          <a:bodyPr anchor="t" rtlCol="false" tIns="0" lIns="0" bIns="0" rIns="0">
            <a:spAutoFit/>
          </a:bodyPr>
          <a:lstStyle/>
          <a:p>
            <a:pPr algn="l">
              <a:lnSpc>
                <a:spcPts val="1903"/>
              </a:lnSpc>
            </a:pPr>
            <a:r>
              <a:rPr lang="en-US" sz="1359">
                <a:solidFill>
                  <a:srgbClr val="000000"/>
                </a:solidFill>
                <a:latin typeface="Glacial Indifference"/>
                <a:ea typeface="Glacial Indifference"/>
                <a:cs typeface="Glacial Indifference"/>
                <a:sym typeface="Glacial Indifference"/>
              </a:rPr>
              <a:t>We have so far tried to achieve rejuvenation by local stimulation of the peripheral organs themselves, mainly by applying mild aggressions in the form of heat and punctures.</a:t>
            </a:r>
          </a:p>
          <a:p>
            <a:pPr algn="l">
              <a:lnSpc>
                <a:spcPts val="1903"/>
              </a:lnSpc>
            </a:pPr>
            <a:r>
              <a:rPr lang="en-US" sz="1359">
                <a:solidFill>
                  <a:srgbClr val="000000"/>
                </a:solidFill>
                <a:latin typeface="Glacial Indifference"/>
                <a:ea typeface="Glacial Indifference"/>
                <a:cs typeface="Glacial Indifference"/>
                <a:sym typeface="Glacial Indifference"/>
              </a:rPr>
              <a:t>Through the subsequent healing process in these tissues, we sought to induce new life.</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Basically an indirect way of biofeedback.</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The new Biofeedback stimulation method is more natural and less invasive.</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In a first step, through infiltration of liquid solutions into the pores or openings on the skin surface, we are going to reach the depths of the skin. We call this "no-needle follicular infusion."</a:t>
            </a:r>
          </a:p>
          <a:p>
            <a:pPr algn="l">
              <a:lnSpc>
                <a:spcPts val="1903"/>
              </a:lnSpc>
            </a:pPr>
          </a:p>
          <a:p>
            <a:pPr algn="l">
              <a:lnSpc>
                <a:spcPts val="1903"/>
              </a:lnSpc>
            </a:pPr>
          </a:p>
          <a:p>
            <a:pPr algn="l">
              <a:lnSpc>
                <a:spcPts val="1903"/>
              </a:lnSpc>
              <a:spcBef>
                <a:spcPct val="0"/>
              </a:spcBef>
            </a:pPr>
            <a:r>
              <a:rPr lang="en-US" sz="1359">
                <a:solidFill>
                  <a:srgbClr val="000000"/>
                </a:solidFill>
                <a:latin typeface="Glacial Indifference"/>
                <a:ea typeface="Glacial Indifference"/>
                <a:cs typeface="Glacial Indifference"/>
                <a:sym typeface="Glacial Indifference"/>
              </a:rPr>
              <a:t>The technique relies on an ultra-fine jet that arrives from the infusion device, directly into the hair follicles, sebaceous glands and sweat ducts.</a:t>
            </a:r>
          </a:p>
        </p:txBody>
      </p:sp>
    </p:spTree>
  </p:cSld>
  <p:clrMapOvr>
    <a:masterClrMapping/>
  </p:clrMapOvr>
</p:sld>
</file>

<file path=ppt/slides/slide29.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84292"/>
            <a:ext cx="7123825" cy="5061708"/>
            <a:chOff x="0" y="0"/>
            <a:chExt cx="2553018" cy="1814002"/>
          </a:xfrm>
        </p:grpSpPr>
        <p:sp>
          <p:nvSpPr>
            <p:cNvPr name="Freeform 3" id="3"/>
            <p:cNvSpPr/>
            <p:nvPr/>
          </p:nvSpPr>
          <p:spPr>
            <a:xfrm flipH="false" flipV="false" rot="0">
              <a:off x="0" y="0"/>
              <a:ext cx="2553018" cy="1814002"/>
            </a:xfrm>
            <a:custGeom>
              <a:avLst/>
              <a:gdLst/>
              <a:ahLst/>
              <a:cxnLst/>
              <a:rect r="r" b="b" t="t" l="l"/>
              <a:pathLst>
                <a:path h="1814002" w="2553018">
                  <a:moveTo>
                    <a:pt x="0" y="0"/>
                  </a:moveTo>
                  <a:lnTo>
                    <a:pt x="2553018" y="0"/>
                  </a:lnTo>
                  <a:lnTo>
                    <a:pt x="2553018" y="1814002"/>
                  </a:lnTo>
                  <a:lnTo>
                    <a:pt x="0" y="1814002"/>
                  </a:lnTo>
                  <a:close/>
                </a:path>
              </a:pathLst>
            </a:custGeom>
            <a:solidFill>
              <a:srgbClr val="C5BEA9">
                <a:alpha val="34902"/>
              </a:srgbClr>
            </a:solidFill>
            <a:ln cap="sq">
              <a:noFill/>
              <a:prstDash val="sysDot"/>
              <a:miter/>
            </a:ln>
          </p:spPr>
        </p:sp>
        <p:sp>
          <p:nvSpPr>
            <p:cNvPr name="TextBox 4" id="4"/>
            <p:cNvSpPr txBox="true"/>
            <p:nvPr/>
          </p:nvSpPr>
          <p:spPr>
            <a:xfrm>
              <a:off x="0" y="-19050"/>
              <a:ext cx="2553018" cy="1833052"/>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779813" y="899433"/>
            <a:ext cx="6000374" cy="2861056"/>
          </a:xfrm>
          <a:prstGeom prst="rect">
            <a:avLst/>
          </a:prstGeom>
        </p:spPr>
        <p:txBody>
          <a:bodyPr anchor="t" rtlCol="false" tIns="0" lIns="0" bIns="0" rIns="0">
            <a:spAutoFit/>
          </a:bodyPr>
          <a:lstStyle/>
          <a:p>
            <a:pPr algn="l">
              <a:lnSpc>
                <a:spcPts val="1903"/>
              </a:lnSpc>
            </a:pPr>
            <a:r>
              <a:rPr lang="en-US" sz="1359">
                <a:solidFill>
                  <a:srgbClr val="000000"/>
                </a:solidFill>
                <a:latin typeface="Glacial Indifference"/>
                <a:ea typeface="Glacial Indifference"/>
                <a:cs typeface="Glacial Indifference"/>
                <a:sym typeface="Glacial Indifference"/>
              </a:rPr>
              <a:t>From there, this solution diffuses into the deeper layers of the skin where it can exert its action. This electrically conductive solution goes about improving the skin in a non-invasive way. At the same time, it conducts refined electrical micro-currents through the skin to the nervous system. </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With an adhesive electrode on the nerve branches on the spine on the one hand, and a stimulating Bioref pen on the peripheral on the other, the Bio feedback loop is closed. The stimulation of the Biofeedback pathways can begin.</a:t>
            </a:r>
          </a:p>
          <a:p>
            <a:pPr algn="l">
              <a:lnSpc>
                <a:spcPts val="1903"/>
              </a:lnSpc>
            </a:pPr>
            <a:r>
              <a:rPr lang="en-US" sz="1359">
                <a:solidFill>
                  <a:srgbClr val="000000"/>
                </a:solidFill>
                <a:latin typeface="Glacial Indifference"/>
                <a:ea typeface="Glacial Indifference"/>
                <a:cs typeface="Glacial Indifference"/>
                <a:sym typeface="Glacial Indifference"/>
              </a:rPr>
              <a:t>The result is to restore the natural information circuits between the peripheral organs and the central nervous system. Thus, hair growth is restored by vitalizing the dormant hair follicles.</a:t>
            </a:r>
          </a:p>
          <a:p>
            <a:pPr algn="l">
              <a:lnSpc>
                <a:spcPts val="1903"/>
              </a:lnSpc>
            </a:pPr>
          </a:p>
        </p:txBody>
      </p:sp>
      <p:grpSp>
        <p:nvGrpSpPr>
          <p:cNvPr name="Group 6" id="6"/>
          <p:cNvGrpSpPr/>
          <p:nvPr/>
        </p:nvGrpSpPr>
        <p:grpSpPr>
          <a:xfrm rot="0">
            <a:off x="218087" y="5597190"/>
            <a:ext cx="7123825" cy="5094810"/>
            <a:chOff x="0" y="0"/>
            <a:chExt cx="2553018" cy="1825865"/>
          </a:xfrm>
        </p:grpSpPr>
        <p:sp>
          <p:nvSpPr>
            <p:cNvPr name="Freeform 7" id="7"/>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F0EDEA">
                <a:alpha val="34902"/>
              </a:srgbClr>
            </a:solidFill>
            <a:ln cap="sq">
              <a:noFill/>
              <a:prstDash val="sysDot"/>
              <a:miter/>
            </a:ln>
          </p:spPr>
        </p:sp>
        <p:sp>
          <p:nvSpPr>
            <p:cNvPr name="TextBox 8" id="8"/>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9" id="9"/>
          <p:cNvSpPr txBox="true"/>
          <p:nvPr/>
        </p:nvSpPr>
        <p:spPr>
          <a:xfrm rot="0">
            <a:off x="779813" y="6379619"/>
            <a:ext cx="6048000" cy="3287903"/>
          </a:xfrm>
          <a:prstGeom prst="rect">
            <a:avLst/>
          </a:prstGeom>
        </p:spPr>
        <p:txBody>
          <a:bodyPr anchor="t" rtlCol="false" tIns="0" lIns="0" bIns="0" rIns="0">
            <a:spAutoFit/>
          </a:bodyPr>
          <a:lstStyle/>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The muscles rejuvenate and relax after each contraction, fading expression wrinkles.</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The tone of the muscles increases and the face regains its original youthful shape.</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The eyelids pull open again, the v-shape of the face recovers, the corners of the mouth curl up again and the neck tightens.</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Muscle volume also increases.</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More cheek volume, a thicker forehead muscle or fuller lip muscle are the signs of recovering muscle volume.</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The skin also regains its balance.</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Fewer wrinkles, thicker dermis and even skin tone are just some of the benefits of follicular infiltration and Biofeedback.</a:t>
            </a:r>
          </a:p>
          <a:p>
            <a:pPr algn="l">
              <a:lnSpc>
                <a:spcPts val="1767"/>
              </a:lnSpc>
            </a:pPr>
          </a:p>
          <a:p>
            <a:pPr algn="l">
              <a:lnSpc>
                <a:spcPts val="1767"/>
              </a:lnSpc>
            </a:pPr>
          </a:p>
          <a:p>
            <a:pPr algn="l">
              <a:lnSpc>
                <a:spcPts val="1767"/>
              </a:lnSpc>
            </a:pPr>
          </a:p>
        </p:txBody>
      </p:sp>
    </p:spTree>
  </p:cSld>
  <p:clrMapOvr>
    <a:masterClrMapping/>
  </p:clrMapOvr>
</p:sld>
</file>

<file path=ppt/slides/slide3.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3263500"/>
            <a:ext cx="7123825" cy="7142711"/>
            <a:chOff x="0" y="0"/>
            <a:chExt cx="2553018" cy="2559786"/>
          </a:xfrm>
        </p:grpSpPr>
        <p:sp>
          <p:nvSpPr>
            <p:cNvPr name="Freeform 3" id="3"/>
            <p:cNvSpPr/>
            <p:nvPr/>
          </p:nvSpPr>
          <p:spPr>
            <a:xfrm flipH="false" flipV="false" rot="0">
              <a:off x="0" y="0"/>
              <a:ext cx="2553018" cy="2559786"/>
            </a:xfrm>
            <a:custGeom>
              <a:avLst/>
              <a:gdLst/>
              <a:ahLst/>
              <a:cxnLst/>
              <a:rect r="r" b="b" t="t" l="l"/>
              <a:pathLst>
                <a:path h="2559786" w="2553018">
                  <a:moveTo>
                    <a:pt x="0" y="0"/>
                  </a:moveTo>
                  <a:lnTo>
                    <a:pt x="2553018" y="0"/>
                  </a:lnTo>
                  <a:lnTo>
                    <a:pt x="2553018" y="2559786"/>
                  </a:lnTo>
                  <a:lnTo>
                    <a:pt x="0" y="2559786"/>
                  </a:lnTo>
                  <a:close/>
                </a:path>
              </a:pathLst>
            </a:custGeom>
            <a:solidFill>
              <a:srgbClr val="C5BEA9">
                <a:alpha val="34902"/>
              </a:srgbClr>
            </a:solidFill>
            <a:ln cap="sq">
              <a:noFill/>
              <a:prstDash val="sysDot"/>
              <a:miter/>
            </a:ln>
          </p:spPr>
        </p:sp>
        <p:sp>
          <p:nvSpPr>
            <p:cNvPr name="TextBox 4" id="4"/>
            <p:cNvSpPr txBox="true"/>
            <p:nvPr/>
          </p:nvSpPr>
          <p:spPr>
            <a:xfrm>
              <a:off x="0" y="-19050"/>
              <a:ext cx="2553018" cy="2578836"/>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756000" y="3363699"/>
            <a:ext cx="6048000" cy="5915076"/>
          </a:xfrm>
          <a:prstGeom prst="rect">
            <a:avLst/>
          </a:prstGeom>
        </p:spPr>
        <p:txBody>
          <a:bodyPr anchor="t" rtlCol="false" tIns="0" lIns="0" bIns="0" rIns="0">
            <a:spAutoFit/>
          </a:bodyPr>
          <a:lstStyle/>
          <a:p>
            <a:pPr algn="l">
              <a:lnSpc>
                <a:spcPts val="1781"/>
              </a:lnSpc>
            </a:pPr>
            <a:r>
              <a:rPr lang="en-US" sz="1359" spc="27">
                <a:solidFill>
                  <a:srgbClr val="000000"/>
                </a:solidFill>
                <a:latin typeface="Glacial Indifference"/>
                <a:ea typeface="Glacial Indifference"/>
                <a:cs typeface="Glacial Indifference"/>
                <a:sym typeface="Glacial Indifference"/>
              </a:rPr>
              <a:t>It weighs 15% of our total body weight. The total skin of an adult person is almost 2 m².  It consists of three layers with different thicknesses:</a:t>
            </a:r>
          </a:p>
          <a:p>
            <a:pPr algn="l">
              <a:lnSpc>
                <a:spcPts val="1781"/>
              </a:lnSpc>
            </a:pPr>
          </a:p>
          <a:p>
            <a:pPr algn="l">
              <a:lnSpc>
                <a:spcPts val="1781"/>
              </a:lnSpc>
            </a:pPr>
            <a:r>
              <a:rPr lang="en-US" sz="1359" spc="27">
                <a:solidFill>
                  <a:srgbClr val="000000"/>
                </a:solidFill>
                <a:latin typeface="Glacial Indifference"/>
                <a:ea typeface="Glacial Indifference"/>
                <a:cs typeface="Glacial Indifference"/>
                <a:sym typeface="Glacial Indifference"/>
              </a:rPr>
              <a:t>The epidermis is 0.1 mm thick and the thinnest layer. </a:t>
            </a:r>
          </a:p>
          <a:p>
            <a:pPr algn="l">
              <a:lnSpc>
                <a:spcPts val="1781"/>
              </a:lnSpc>
            </a:pPr>
            <a:r>
              <a:rPr lang="en-US" sz="1359" spc="27">
                <a:solidFill>
                  <a:srgbClr val="000000"/>
                </a:solidFill>
                <a:latin typeface="Glacial Indifference"/>
                <a:ea typeface="Glacial Indifference"/>
                <a:cs typeface="Glacial Indifference"/>
                <a:sym typeface="Glacial Indifference"/>
              </a:rPr>
              <a:t>The dermis is 1 mm thick. </a:t>
            </a:r>
          </a:p>
          <a:p>
            <a:pPr algn="l">
              <a:lnSpc>
                <a:spcPts val="1781"/>
              </a:lnSpc>
            </a:pPr>
            <a:r>
              <a:rPr lang="en-US" sz="1359" spc="27">
                <a:solidFill>
                  <a:srgbClr val="000000"/>
                </a:solidFill>
                <a:latin typeface="Glacial Indifference"/>
                <a:ea typeface="Glacial Indifference"/>
                <a:cs typeface="Glacial Indifference"/>
                <a:sym typeface="Glacial Indifference"/>
              </a:rPr>
              <a:t>The hypodermis is the thickest layer, it is 10mm thick.</a:t>
            </a:r>
          </a:p>
          <a:p>
            <a:pPr algn="l">
              <a:lnSpc>
                <a:spcPts val="1781"/>
              </a:lnSpc>
            </a:pPr>
          </a:p>
          <a:p>
            <a:pPr algn="l">
              <a:lnSpc>
                <a:spcPts val="1781"/>
              </a:lnSpc>
            </a:pPr>
            <a:r>
              <a:rPr lang="en-US" sz="1359" spc="27">
                <a:solidFill>
                  <a:srgbClr val="000000"/>
                </a:solidFill>
                <a:latin typeface="Glacial Indifference"/>
                <a:ea typeface="Glacial Indifference"/>
                <a:cs typeface="Glacial Indifference"/>
                <a:sym typeface="Glacial Indifference"/>
              </a:rPr>
              <a:t>The skin has a protective function. It protects us from external influences.</a:t>
            </a:r>
          </a:p>
          <a:p>
            <a:pPr algn="l">
              <a:lnSpc>
                <a:spcPts val="1781"/>
              </a:lnSpc>
            </a:pPr>
          </a:p>
          <a:p>
            <a:pPr algn="l">
              <a:lnSpc>
                <a:spcPts val="1781"/>
              </a:lnSpc>
            </a:pPr>
          </a:p>
          <a:p>
            <a:pPr algn="l">
              <a:lnSpc>
                <a:spcPts val="1781"/>
              </a:lnSpc>
            </a:pPr>
          </a:p>
          <a:p>
            <a:pPr algn="l">
              <a:lnSpc>
                <a:spcPts val="1781"/>
              </a:lnSpc>
            </a:pPr>
            <a:r>
              <a:rPr lang="en-US" sz="1359" spc="27">
                <a:solidFill>
                  <a:srgbClr val="000000"/>
                </a:solidFill>
                <a:latin typeface="Glacial Indifference"/>
                <a:ea typeface="Glacial Indifference"/>
                <a:cs typeface="Glacial Indifference"/>
                <a:sym typeface="Glacial Indifference"/>
              </a:rPr>
              <a:t>Properties of the skin:</a:t>
            </a:r>
          </a:p>
          <a:p>
            <a:pPr algn="l">
              <a:lnSpc>
                <a:spcPts val="1781"/>
              </a:lnSpc>
            </a:pPr>
          </a:p>
          <a:p>
            <a:pPr algn="l">
              <a:lnSpc>
                <a:spcPts val="1781"/>
              </a:lnSpc>
            </a:pPr>
            <a:r>
              <a:rPr lang="en-US" sz="1359" spc="27">
                <a:solidFill>
                  <a:srgbClr val="000000"/>
                </a:solidFill>
                <a:latin typeface="Glacial Indifference"/>
                <a:ea typeface="Glacial Indifference"/>
                <a:cs typeface="Glacial Indifference"/>
                <a:sym typeface="Glacial Indifference"/>
              </a:rPr>
              <a:t>Protects us from external influences.</a:t>
            </a:r>
          </a:p>
          <a:p>
            <a:pPr algn="l">
              <a:lnSpc>
                <a:spcPts val="1781"/>
              </a:lnSpc>
            </a:pPr>
            <a:r>
              <a:rPr lang="en-US" sz="1359" spc="27">
                <a:solidFill>
                  <a:srgbClr val="000000"/>
                </a:solidFill>
                <a:latin typeface="Glacial Indifference"/>
                <a:ea typeface="Glacial Indifference"/>
                <a:cs typeface="Glacial Indifference"/>
                <a:sym typeface="Glacial Indifference"/>
              </a:rPr>
              <a:t>Largest organ (15% of our weight).</a:t>
            </a:r>
          </a:p>
          <a:p>
            <a:pPr algn="l">
              <a:lnSpc>
                <a:spcPts val="1781"/>
              </a:lnSpc>
            </a:pPr>
            <a:r>
              <a:rPr lang="en-US" sz="1359" spc="27">
                <a:solidFill>
                  <a:srgbClr val="000000"/>
                </a:solidFill>
                <a:latin typeface="Glacial Indifference"/>
                <a:ea typeface="Glacial Indifference"/>
                <a:cs typeface="Glacial Indifference"/>
                <a:sym typeface="Glacial Indifference"/>
              </a:rPr>
              <a:t>Surface area of almost 2 m².</a:t>
            </a:r>
          </a:p>
          <a:p>
            <a:pPr algn="l">
              <a:lnSpc>
                <a:spcPts val="1781"/>
              </a:lnSpc>
            </a:pPr>
            <a:r>
              <a:rPr lang="en-US" sz="1359" spc="27">
                <a:solidFill>
                  <a:srgbClr val="000000"/>
                </a:solidFill>
                <a:latin typeface="Glacial Indifference"/>
                <a:ea typeface="Glacial Indifference"/>
                <a:cs typeface="Glacial Indifference"/>
                <a:sym typeface="Glacial Indifference"/>
              </a:rPr>
              <a:t>3 layers with average thicknesses of: epidermis 0.1 mm, dermis 1 mm and the hypodermis 10mm.</a:t>
            </a:r>
          </a:p>
          <a:p>
            <a:pPr algn="l">
              <a:lnSpc>
                <a:spcPts val="1781"/>
              </a:lnSpc>
            </a:pPr>
          </a:p>
          <a:p>
            <a:pPr algn="l">
              <a:lnSpc>
                <a:spcPts val="1781"/>
              </a:lnSpc>
            </a:pPr>
          </a:p>
          <a:p>
            <a:pPr algn="l">
              <a:lnSpc>
                <a:spcPts val="1781"/>
              </a:lnSpc>
            </a:pPr>
          </a:p>
          <a:p>
            <a:pPr algn="l">
              <a:lnSpc>
                <a:spcPts val="1781"/>
              </a:lnSpc>
            </a:pPr>
            <a:r>
              <a:rPr lang="en-US" sz="1359" spc="27">
                <a:solidFill>
                  <a:srgbClr val="000000"/>
                </a:solidFill>
                <a:latin typeface="Glacial Indifference"/>
                <a:ea typeface="Glacial Indifference"/>
                <a:cs typeface="Glacial Indifference"/>
                <a:sym typeface="Glacial Indifference"/>
              </a:rPr>
              <a:t>The skin consists of three layers which are further subdivided into different layers.</a:t>
            </a:r>
          </a:p>
          <a:p>
            <a:pPr algn="l">
              <a:lnSpc>
                <a:spcPts val="1781"/>
              </a:lnSpc>
            </a:pPr>
          </a:p>
          <a:p>
            <a:pPr algn="l">
              <a:lnSpc>
                <a:spcPts val="1781"/>
              </a:lnSpc>
            </a:pPr>
            <a:r>
              <a:rPr lang="en-US" sz="1359" spc="27">
                <a:solidFill>
                  <a:srgbClr val="000000"/>
                </a:solidFill>
                <a:latin typeface="Glacial Indifference"/>
                <a:ea typeface="Glacial Indifference"/>
                <a:cs typeface="Glacial Indifference"/>
                <a:sym typeface="Glacial Indifference"/>
              </a:rPr>
              <a:t>The epidermis or epidermis consists of 4 layers.</a:t>
            </a:r>
          </a:p>
          <a:p>
            <a:pPr algn="l">
              <a:lnSpc>
                <a:spcPts val="1781"/>
              </a:lnSpc>
            </a:pPr>
            <a:r>
              <a:rPr lang="en-US" sz="1359" spc="27">
                <a:solidFill>
                  <a:srgbClr val="000000"/>
                </a:solidFill>
                <a:latin typeface="Glacial Indifference"/>
                <a:ea typeface="Glacial Indifference"/>
                <a:cs typeface="Glacial Indifference"/>
                <a:sym typeface="Glacial Indifference"/>
              </a:rPr>
              <a:t>The dermis or dermis consists of 2 layers.</a:t>
            </a:r>
          </a:p>
          <a:p>
            <a:pPr algn="l" marL="293623" indent="-146812" lvl="1">
              <a:lnSpc>
                <a:spcPts val="1781"/>
              </a:lnSpc>
              <a:buFont typeface="Arial"/>
              <a:buChar char="•"/>
            </a:pPr>
            <a:r>
              <a:rPr lang="en-US" sz="1359" spc="27">
                <a:solidFill>
                  <a:srgbClr val="000000"/>
                </a:solidFill>
                <a:latin typeface="Glacial Indifference"/>
                <a:ea typeface="Glacial Indifference"/>
                <a:cs typeface="Glacial Indifference"/>
                <a:sym typeface="Glacial Indifference"/>
              </a:rPr>
              <a:t>The hypodermis or subcutaneous fat layer.</a:t>
            </a:r>
          </a:p>
        </p:txBody>
      </p:sp>
      <p:sp>
        <p:nvSpPr>
          <p:cNvPr name="TextBox 6" id="6"/>
          <p:cNvSpPr txBox="true"/>
          <p:nvPr/>
        </p:nvSpPr>
        <p:spPr>
          <a:xfrm rot="0">
            <a:off x="2633296" y="1243010"/>
            <a:ext cx="2293408" cy="484007"/>
          </a:xfrm>
          <a:prstGeom prst="rect">
            <a:avLst/>
          </a:prstGeom>
        </p:spPr>
        <p:txBody>
          <a:bodyPr anchor="t" rtlCol="false" tIns="0" lIns="0" bIns="0" rIns="0">
            <a:spAutoFit/>
          </a:bodyPr>
          <a:lstStyle/>
          <a:p>
            <a:pPr algn="ctr">
              <a:lnSpc>
                <a:spcPts val="1859"/>
              </a:lnSpc>
            </a:pPr>
            <a:r>
              <a:rPr lang="en-US" sz="1575">
                <a:solidFill>
                  <a:srgbClr val="000000"/>
                </a:solidFill>
                <a:latin typeface="Glacial Indifference"/>
                <a:ea typeface="Glacial Indifference"/>
                <a:cs typeface="Glacial Indifference"/>
                <a:sym typeface="Glacial Indifference"/>
              </a:rPr>
              <a:t>The skin is the largest organ of our body</a:t>
            </a:r>
          </a:p>
        </p:txBody>
      </p:sp>
      <p:sp>
        <p:nvSpPr>
          <p:cNvPr name="TextBox 7" id="7"/>
          <p:cNvSpPr txBox="true"/>
          <p:nvPr/>
        </p:nvSpPr>
        <p:spPr>
          <a:xfrm rot="0">
            <a:off x="-121567" y="6892447"/>
            <a:ext cx="3170975" cy="1373365"/>
          </a:xfrm>
          <a:prstGeom prst="rect">
            <a:avLst/>
          </a:prstGeom>
        </p:spPr>
        <p:txBody>
          <a:bodyPr anchor="t" rtlCol="false" tIns="0" lIns="0" bIns="0" rIns="0">
            <a:spAutoFit/>
          </a:bodyPr>
          <a:lstStyle/>
          <a:p>
            <a:pPr algn="ctr">
              <a:lnSpc>
                <a:spcPts val="9634"/>
              </a:lnSpc>
              <a:spcBef>
                <a:spcPct val="0"/>
              </a:spcBef>
            </a:pPr>
          </a:p>
        </p:txBody>
      </p:sp>
    </p:spTree>
  </p:cSld>
  <p:clrMapOvr>
    <a:masterClrMapping/>
  </p:clrMapOvr>
</p:sld>
</file>

<file path=ppt/slides/slide30.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5346000"/>
            <a:ext cx="7123825" cy="5061708"/>
            <a:chOff x="0" y="0"/>
            <a:chExt cx="2553018" cy="1814002"/>
          </a:xfrm>
        </p:grpSpPr>
        <p:sp>
          <p:nvSpPr>
            <p:cNvPr name="Freeform 3" id="3"/>
            <p:cNvSpPr/>
            <p:nvPr/>
          </p:nvSpPr>
          <p:spPr>
            <a:xfrm flipH="false" flipV="false" rot="0">
              <a:off x="0" y="0"/>
              <a:ext cx="2553018" cy="1814002"/>
            </a:xfrm>
            <a:custGeom>
              <a:avLst/>
              <a:gdLst/>
              <a:ahLst/>
              <a:cxnLst/>
              <a:rect r="r" b="b" t="t" l="l"/>
              <a:pathLst>
                <a:path h="1814002" w="2553018">
                  <a:moveTo>
                    <a:pt x="0" y="0"/>
                  </a:moveTo>
                  <a:lnTo>
                    <a:pt x="2553018" y="0"/>
                  </a:lnTo>
                  <a:lnTo>
                    <a:pt x="2553018" y="1814002"/>
                  </a:lnTo>
                  <a:lnTo>
                    <a:pt x="0" y="1814002"/>
                  </a:lnTo>
                  <a:close/>
                </a:path>
              </a:pathLst>
            </a:custGeom>
            <a:solidFill>
              <a:srgbClr val="C5BEA9">
                <a:alpha val="34902"/>
              </a:srgbClr>
            </a:solidFill>
            <a:ln cap="sq">
              <a:noFill/>
              <a:prstDash val="sysDot"/>
              <a:miter/>
            </a:ln>
          </p:spPr>
        </p:sp>
        <p:sp>
          <p:nvSpPr>
            <p:cNvPr name="TextBox 4" id="4"/>
            <p:cNvSpPr txBox="true"/>
            <p:nvPr/>
          </p:nvSpPr>
          <p:spPr>
            <a:xfrm>
              <a:off x="0" y="-19050"/>
              <a:ext cx="2553018" cy="1833052"/>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202653"/>
            <a:ext cx="7123825" cy="5011182"/>
            <a:chOff x="0" y="0"/>
            <a:chExt cx="9498434" cy="6681576"/>
          </a:xfrm>
        </p:grpSpPr>
        <p:pic>
          <p:nvPicPr>
            <p:cNvPr name="Picture 6" id="6"/>
            <p:cNvPicPr>
              <a:picLocks noChangeAspect="true"/>
            </p:cNvPicPr>
            <p:nvPr/>
          </p:nvPicPr>
          <p:blipFill>
            <a:blip r:embed="rId2"/>
            <a:srcRect l="0" t="26478" r="0" b="26478"/>
            <a:stretch>
              <a:fillRect/>
            </a:stretch>
          </p:blipFill>
          <p:spPr>
            <a:xfrm flipH="false" flipV="false">
              <a:off x="0" y="0"/>
              <a:ext cx="9498434" cy="6681576"/>
            </a:xfrm>
            <a:prstGeom prst="rect">
              <a:avLst/>
            </a:prstGeom>
          </p:spPr>
        </p:pic>
      </p:grpSp>
      <p:sp>
        <p:nvSpPr>
          <p:cNvPr name="TextBox 7" id="7"/>
          <p:cNvSpPr txBox="true"/>
          <p:nvPr/>
        </p:nvSpPr>
        <p:spPr>
          <a:xfrm rot="0">
            <a:off x="756000" y="5456615"/>
            <a:ext cx="6048000" cy="4821428"/>
          </a:xfrm>
          <a:prstGeom prst="rect">
            <a:avLst/>
          </a:prstGeom>
        </p:spPr>
        <p:txBody>
          <a:bodyPr anchor="t" rtlCol="false" tIns="0" lIns="0" bIns="0" rIns="0">
            <a:spAutoFit/>
          </a:bodyPr>
          <a:lstStyle/>
          <a:p>
            <a:pPr algn="l">
              <a:lnSpc>
                <a:spcPts val="1767"/>
              </a:lnSpc>
            </a:pPr>
            <a:r>
              <a:rPr lang="en-US" sz="1359">
                <a:solidFill>
                  <a:srgbClr val="000000"/>
                </a:solidFill>
                <a:latin typeface="Glacial Indifference"/>
                <a:ea typeface="Glacial Indifference"/>
                <a:cs typeface="Glacial Indifference"/>
                <a:sym typeface="Glacial Indifference"/>
              </a:rPr>
              <a:t>After all, the skin is also intimately connected to the nervous system and owes its vitality to a properly functioning Biofeedback. Known Biofeedback mechanisms that we learn are, for example, cycling or writing. It takes a while to learn them, but once acquired they remain acquired. So too with Biofeedback stimulation. It takes an average of 4 sessions to get the nerve pathways going. Often without any visible effect.</a:t>
            </a: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It is important to be patient during this period. But once the pathways are vital, the results cannot be disputed. A maintenance 2 to 3 times a year is sufficient to keep the Biofeedback loop healthy.</a:t>
            </a: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Superboost gives your client the softness of cosmetic care with the impact of medical treatment. The possibilities are many and varied, this treatment can be used for many things: </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Skin rejuvenation</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Reduction of (fine) wrinkles</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Eye and eyebrow lift</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I</a:t>
            </a:r>
            <a:r>
              <a:rPr lang="en-US" sz="1359">
                <a:solidFill>
                  <a:srgbClr val="000000"/>
                </a:solidFill>
                <a:latin typeface="Glacial Indifference"/>
                <a:ea typeface="Glacial Indifference"/>
                <a:cs typeface="Glacial Indifference"/>
                <a:sym typeface="Glacial Indifference"/>
              </a:rPr>
              <a:t>rregular skin</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Large pores</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Acne </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Improvement of skin texture and evenness</a:t>
            </a:r>
          </a:p>
        </p:txBody>
      </p:sp>
    </p:spTree>
  </p:cSld>
  <p:clrMapOvr>
    <a:masterClrMapping/>
  </p:clrMapOvr>
</p:sld>
</file>

<file path=ppt/slides/slide31.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84292"/>
            <a:ext cx="7123825" cy="5061708"/>
            <a:chOff x="0" y="0"/>
            <a:chExt cx="2553018" cy="1814002"/>
          </a:xfrm>
        </p:grpSpPr>
        <p:sp>
          <p:nvSpPr>
            <p:cNvPr name="Freeform 3" id="3"/>
            <p:cNvSpPr/>
            <p:nvPr/>
          </p:nvSpPr>
          <p:spPr>
            <a:xfrm flipH="false" flipV="false" rot="0">
              <a:off x="0" y="0"/>
              <a:ext cx="2553018" cy="1814002"/>
            </a:xfrm>
            <a:custGeom>
              <a:avLst/>
              <a:gdLst/>
              <a:ahLst/>
              <a:cxnLst/>
              <a:rect r="r" b="b" t="t" l="l"/>
              <a:pathLst>
                <a:path h="1814002" w="2553018">
                  <a:moveTo>
                    <a:pt x="0" y="0"/>
                  </a:moveTo>
                  <a:lnTo>
                    <a:pt x="2553018" y="0"/>
                  </a:lnTo>
                  <a:lnTo>
                    <a:pt x="2553018" y="1814002"/>
                  </a:lnTo>
                  <a:lnTo>
                    <a:pt x="0" y="1814002"/>
                  </a:lnTo>
                  <a:close/>
                </a:path>
              </a:pathLst>
            </a:custGeom>
            <a:solidFill>
              <a:srgbClr val="C5BEA9">
                <a:alpha val="34902"/>
              </a:srgbClr>
            </a:solidFill>
            <a:ln cap="sq">
              <a:noFill/>
              <a:prstDash val="sysDot"/>
              <a:miter/>
            </a:ln>
          </p:spPr>
        </p:sp>
        <p:sp>
          <p:nvSpPr>
            <p:cNvPr name="TextBox 4" id="4"/>
            <p:cNvSpPr txBox="true"/>
            <p:nvPr/>
          </p:nvSpPr>
          <p:spPr>
            <a:xfrm>
              <a:off x="0" y="-19050"/>
              <a:ext cx="2553018" cy="1833052"/>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5597190"/>
            <a:ext cx="7123825" cy="5094810"/>
            <a:chOff x="0" y="0"/>
            <a:chExt cx="2553018" cy="1825865"/>
          </a:xfrm>
        </p:grpSpPr>
        <p:sp>
          <p:nvSpPr>
            <p:cNvPr name="Freeform 6" id="6"/>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F0EDEA">
                <a:alpha val="34902"/>
              </a:srgbClr>
            </a:solidFill>
            <a:ln cap="sq">
              <a:noFill/>
              <a:prstDash val="sysDot"/>
              <a:miter/>
            </a:ln>
          </p:spPr>
        </p:sp>
        <p:sp>
          <p:nvSpPr>
            <p:cNvPr name="TextBox 7" id="7"/>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8" id="8"/>
          <p:cNvSpPr txBox="true"/>
          <p:nvPr/>
        </p:nvSpPr>
        <p:spPr>
          <a:xfrm rot="0">
            <a:off x="756000" y="736950"/>
            <a:ext cx="6000374" cy="10298303"/>
          </a:xfrm>
          <a:prstGeom prst="rect">
            <a:avLst/>
          </a:prstGeom>
        </p:spPr>
        <p:txBody>
          <a:bodyPr anchor="t" rtlCol="false" tIns="0" lIns="0" bIns="0" rIns="0">
            <a:spAutoFit/>
          </a:bodyPr>
          <a:lstStyle/>
          <a:p>
            <a:pPr algn="l">
              <a:lnSpc>
                <a:spcPts val="1767"/>
              </a:lnSpc>
            </a:pPr>
            <a:r>
              <a:rPr lang="en-US" sz="1359">
                <a:solidFill>
                  <a:srgbClr val="000000"/>
                </a:solidFill>
                <a:latin typeface="Glacial Indifference"/>
                <a:ea typeface="Glacial Indifference"/>
                <a:cs typeface="Glacial Indifference"/>
                <a:sym typeface="Glacial Indifference"/>
              </a:rPr>
              <a:t>The Superboost sluices the active ingredients through the skin adnexes to reach the deeper layers of the epidermis and dermis via this route. The hair-fine openings at the end of the disposable tips enable this infiltration and are the result of its unique design.</a:t>
            </a: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The device makes it possible to penetrate the skin by using the hair follicles as conductors. In this way, active substances are quickly and painlessly infiltrated into the skin, resulting in:</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An activation of facial muscles that have become lazy and sag due to aging: sustainable aging.</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A solution for skin aging, fine wrinkles, eye and eyebrow lifting, uneven skin, coarse pores, acne, skin tension and much more.</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Very result oriented with a beautiful natural effect.</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Now also offering hair-supporting treatments.</a:t>
            </a:r>
          </a:p>
          <a:p>
            <a:pPr algn="l">
              <a:lnSpc>
                <a:spcPts val="1767"/>
              </a:lnSpc>
            </a:pP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 It sluices the active ingredients through the skin adnexes to reach the deeper layers of the epidermis and dermis via this route. The hair-fine openings at the end of the disposable tip enable this infiltration and are the result of its unique design."</a:t>
            </a:r>
          </a:p>
          <a:p>
            <a:pPr algn="l">
              <a:lnSpc>
                <a:spcPts val="1767"/>
              </a:lnSpc>
            </a:pPr>
          </a:p>
          <a:p>
            <a:pPr algn="l">
              <a:lnSpc>
                <a:spcPts val="1767"/>
              </a:lnSpc>
            </a:pP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The pores form ideal entry ports for active ingredients. The active ingredients reach the deeper dermis through natural "tubes" over an area up to 6 times larger than that of the epidermis. From there, these active ingredients can easily regenerate the lower layers. With the SuperBoost method, the preparations penetrate into the deepest zones (where in the past we could only reach with a needle 300 microns thick, and with which we can now reach much less aggressively without a needle and through the pores of about 70 to 100 microns thick).</a:t>
            </a:r>
          </a:p>
          <a:p>
            <a:pPr algn="l">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This SuperBoost gives you the softness of a cosmetic treatment (painless) with the impact of a medical treatment. The possibilities are varied and very extensive: from a quick skin boost to solutions for skin aging, fine wrinkles, uneven skin, coarse pores, acne, (over) sensitivity, etc.</a:t>
            </a:r>
          </a:p>
          <a:p>
            <a:pPr algn="just">
              <a:lnSpc>
                <a:spcPts val="1767"/>
              </a:lnSpc>
            </a:pPr>
          </a:p>
          <a:p>
            <a:pPr algn="just">
              <a:lnSpc>
                <a:spcPts val="1767"/>
              </a:lnSpc>
            </a:pPr>
          </a:p>
          <a:p>
            <a:pPr algn="l">
              <a:lnSpc>
                <a:spcPts val="1767"/>
              </a:lnSpc>
            </a:pP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 </a:t>
            </a: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 </a:t>
            </a:r>
          </a:p>
          <a:p>
            <a:pPr algn="l">
              <a:lnSpc>
                <a:spcPts val="1767"/>
              </a:lnSpc>
            </a:pPr>
          </a:p>
          <a:p>
            <a:pPr algn="l">
              <a:lnSpc>
                <a:spcPts val="1767"/>
              </a:lnSpc>
            </a:pPr>
          </a:p>
          <a:p>
            <a:pPr algn="l">
              <a:lnSpc>
                <a:spcPts val="1767"/>
              </a:lnSpc>
            </a:pPr>
          </a:p>
        </p:txBody>
      </p:sp>
    </p:spTree>
  </p:cSld>
  <p:clrMapOvr>
    <a:masterClrMapping/>
  </p:clrMapOvr>
</p:sld>
</file>

<file path=ppt/slides/slide32.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84292"/>
            <a:ext cx="7123825" cy="10121920"/>
            <a:chOff x="0" y="0"/>
            <a:chExt cx="2553018" cy="3627467"/>
          </a:xfrm>
        </p:grpSpPr>
        <p:sp>
          <p:nvSpPr>
            <p:cNvPr name="Freeform 3" id="3"/>
            <p:cNvSpPr/>
            <p:nvPr/>
          </p:nvSpPr>
          <p:spPr>
            <a:xfrm flipH="false" flipV="false" rot="0">
              <a:off x="0" y="0"/>
              <a:ext cx="2553018" cy="3627467"/>
            </a:xfrm>
            <a:custGeom>
              <a:avLst/>
              <a:gdLst/>
              <a:ahLst/>
              <a:cxnLst/>
              <a:rect r="r" b="b" t="t" l="l"/>
              <a:pathLst>
                <a:path h="3627467" w="2553018">
                  <a:moveTo>
                    <a:pt x="0" y="0"/>
                  </a:moveTo>
                  <a:lnTo>
                    <a:pt x="2553018" y="0"/>
                  </a:lnTo>
                  <a:lnTo>
                    <a:pt x="2553018" y="3627467"/>
                  </a:lnTo>
                  <a:lnTo>
                    <a:pt x="0" y="3627467"/>
                  </a:lnTo>
                  <a:close/>
                </a:path>
              </a:pathLst>
            </a:custGeom>
            <a:solidFill>
              <a:srgbClr val="C5BEA9">
                <a:alpha val="34902"/>
              </a:srgbClr>
            </a:solidFill>
            <a:ln cap="sq">
              <a:noFill/>
              <a:prstDash val="sysDot"/>
              <a:miter/>
            </a:ln>
          </p:spPr>
        </p:sp>
        <p:sp>
          <p:nvSpPr>
            <p:cNvPr name="TextBox 4" id="4"/>
            <p:cNvSpPr txBox="true"/>
            <p:nvPr/>
          </p:nvSpPr>
          <p:spPr>
            <a:xfrm>
              <a:off x="0" y="-19050"/>
              <a:ext cx="2553018" cy="3646517"/>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756000" y="953338"/>
            <a:ext cx="6048000" cy="7450328"/>
          </a:xfrm>
          <a:prstGeom prst="rect">
            <a:avLst/>
          </a:prstGeom>
        </p:spPr>
        <p:txBody>
          <a:bodyPr anchor="t" rtlCol="false" tIns="0" lIns="0" bIns="0" rIns="0">
            <a:spAutoFit/>
          </a:bodyPr>
          <a:lstStyle/>
          <a:p>
            <a:pPr algn="l">
              <a:lnSpc>
                <a:spcPts val="1767"/>
              </a:lnSpc>
            </a:pPr>
            <a:r>
              <a:rPr lang="en-US" sz="1359">
                <a:solidFill>
                  <a:srgbClr val="000000"/>
                </a:solidFill>
                <a:latin typeface="Glacial Indifference"/>
                <a:ea typeface="Glacial Indifference"/>
                <a:cs typeface="Glacial Indifference"/>
                <a:sym typeface="Glacial Indifference"/>
              </a:rPr>
              <a:t>As you may have read, this is the future in the aesthetic world / beauty business.</a:t>
            </a: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Superboost</a:t>
            </a:r>
            <a:r>
              <a:rPr lang="en-US" sz="1359" b="true">
                <a:solidFill>
                  <a:srgbClr val="000000"/>
                </a:solidFill>
                <a:latin typeface="Glacial Indifference Bold"/>
                <a:ea typeface="Glacial Indifference Bold"/>
                <a:cs typeface="Glacial Indifference Bold"/>
                <a:sym typeface="Glacial Indifference Bold"/>
              </a:rPr>
              <a:t> bio neurofeedback </a:t>
            </a:r>
            <a:r>
              <a:rPr lang="en-US" sz="1359">
                <a:solidFill>
                  <a:srgbClr val="000000"/>
                </a:solidFill>
                <a:latin typeface="Glacial Indifference"/>
                <a:ea typeface="Glacial Indifference"/>
                <a:cs typeface="Glacial Indifference"/>
                <a:sym typeface="Glacial Indifference"/>
              </a:rPr>
              <a:t>technology rebuilds</a:t>
            </a:r>
            <a:r>
              <a:rPr lang="en-US" sz="1359" b="true">
                <a:solidFill>
                  <a:srgbClr val="000000"/>
                </a:solidFill>
                <a:latin typeface="Glacial Indifference Bold"/>
                <a:ea typeface="Glacial Indifference Bold"/>
                <a:cs typeface="Glacial Indifference Bold"/>
                <a:sym typeface="Glacial Indifference Bold"/>
              </a:rPr>
              <a:t> facial muscles</a:t>
            </a:r>
            <a:r>
              <a:rPr lang="en-US" sz="1359">
                <a:solidFill>
                  <a:srgbClr val="000000"/>
                </a:solidFill>
                <a:latin typeface="Glacial Indifference"/>
                <a:ea typeface="Glacial Indifference"/>
                <a:cs typeface="Glacial Indifference"/>
                <a:sym typeface="Glacial Indifference"/>
              </a:rPr>
              <a:t>. These become thinner and cramped with age, causing the skin to sag.</a:t>
            </a: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In fact, the skin is closely connected to the muscles and nerves. So we can create a nice </a:t>
            </a:r>
            <a:r>
              <a:rPr lang="en-US" sz="1359" b="true">
                <a:solidFill>
                  <a:srgbClr val="000000"/>
                </a:solidFill>
                <a:latin typeface="Glacial Indifference Bold"/>
                <a:ea typeface="Glacial Indifference Bold"/>
                <a:cs typeface="Glacial Indifference Bold"/>
                <a:sym typeface="Glacial Indifference Bold"/>
              </a:rPr>
              <a:t>volume</a:t>
            </a:r>
            <a:r>
              <a:rPr lang="en-US" sz="1359">
                <a:solidFill>
                  <a:srgbClr val="000000"/>
                </a:solidFill>
                <a:latin typeface="Glacial Indifference"/>
                <a:ea typeface="Glacial Indifference"/>
                <a:cs typeface="Glacial Indifference"/>
                <a:sym typeface="Glacial Indifference"/>
              </a:rPr>
              <a:t> in the face but also a</a:t>
            </a:r>
            <a:r>
              <a:rPr lang="en-US" sz="1359" b="true">
                <a:solidFill>
                  <a:srgbClr val="000000"/>
                </a:solidFill>
                <a:latin typeface="Glacial Indifference Bold"/>
                <a:ea typeface="Glacial Indifference Bold"/>
                <a:cs typeface="Glacial Indifference Bold"/>
                <a:sym typeface="Glacial Indifference Bold"/>
              </a:rPr>
              <a:t> lifting</a:t>
            </a:r>
            <a:r>
              <a:rPr lang="en-US" sz="1359">
                <a:solidFill>
                  <a:srgbClr val="000000"/>
                </a:solidFill>
                <a:latin typeface="Glacial Indifference"/>
                <a:ea typeface="Glacial Indifference"/>
                <a:cs typeface="Glacial Indifference"/>
                <a:sym typeface="Glacial Indifference"/>
              </a:rPr>
              <a:t> through the bio neurofeedback technique.</a:t>
            </a:r>
          </a:p>
          <a:p>
            <a:pPr algn="l">
              <a:lnSpc>
                <a:spcPts val="1767"/>
              </a:lnSpc>
            </a:pPr>
            <a:r>
              <a:rPr lang="en-US" sz="1359">
                <a:solidFill>
                  <a:srgbClr val="000000"/>
                </a:solidFill>
                <a:latin typeface="Glacial Indifference"/>
                <a:ea typeface="Glacial Indifference"/>
                <a:cs typeface="Glacial Indifference"/>
                <a:sym typeface="Glacial Indifference"/>
              </a:rPr>
              <a:t> </a:t>
            </a:r>
          </a:p>
          <a:p>
            <a:pPr algn="l">
              <a:lnSpc>
                <a:spcPts val="1767"/>
              </a:lnSpc>
            </a:pPr>
            <a:r>
              <a:rPr lang="en-US" sz="1359">
                <a:solidFill>
                  <a:srgbClr val="000000"/>
                </a:solidFill>
                <a:latin typeface="Glacial Indifference"/>
                <a:ea typeface="Glacial Indifference"/>
                <a:cs typeface="Glacial Indifference"/>
                <a:sym typeface="Glacial Indifference"/>
              </a:rPr>
              <a:t>Less </a:t>
            </a:r>
            <a:r>
              <a:rPr lang="en-US" sz="1359" b="true">
                <a:solidFill>
                  <a:srgbClr val="000000"/>
                </a:solidFill>
                <a:latin typeface="Glacial Indifference Bold"/>
                <a:ea typeface="Glacial Indifference Bold"/>
                <a:cs typeface="Glacial Indifference Bold"/>
                <a:sym typeface="Glacial Indifference Bold"/>
              </a:rPr>
              <a:t>wrinkles,</a:t>
            </a:r>
            <a:r>
              <a:rPr lang="en-US" sz="1359">
                <a:solidFill>
                  <a:srgbClr val="000000"/>
                </a:solidFill>
                <a:latin typeface="Glacial Indifference"/>
                <a:ea typeface="Glacial Indifference"/>
                <a:cs typeface="Glacial Indifference"/>
                <a:sym typeface="Glacial Indifference"/>
              </a:rPr>
              <a:t> a </a:t>
            </a:r>
            <a:r>
              <a:rPr lang="en-US" sz="1359" b="true">
                <a:solidFill>
                  <a:srgbClr val="000000"/>
                </a:solidFill>
                <a:latin typeface="Glacial Indifference Bold"/>
                <a:ea typeface="Glacial Indifference Bold"/>
                <a:cs typeface="Glacial Indifference Bold"/>
                <a:sym typeface="Glacial Indifference Bold"/>
              </a:rPr>
              <a:t>thicker dermis</a:t>
            </a:r>
            <a:r>
              <a:rPr lang="en-US" sz="1359">
                <a:solidFill>
                  <a:srgbClr val="000000"/>
                </a:solidFill>
                <a:latin typeface="Glacial Indifference"/>
                <a:ea typeface="Glacial Indifference"/>
                <a:cs typeface="Glacial Indifference"/>
                <a:sym typeface="Glacial Indifference"/>
              </a:rPr>
              <a:t> and an </a:t>
            </a:r>
            <a:r>
              <a:rPr lang="en-US" sz="1359" b="true">
                <a:solidFill>
                  <a:srgbClr val="000000"/>
                </a:solidFill>
                <a:latin typeface="Glacial Indifference Bold"/>
                <a:ea typeface="Glacial Indifference Bold"/>
                <a:cs typeface="Glacial Indifference Bold"/>
                <a:sym typeface="Glacial Indifference Bold"/>
              </a:rPr>
              <a:t>even skin structure </a:t>
            </a:r>
            <a:r>
              <a:rPr lang="en-US" sz="1359">
                <a:solidFill>
                  <a:srgbClr val="000000"/>
                </a:solidFill>
                <a:latin typeface="Glacial Indifference"/>
                <a:ea typeface="Glacial Indifference"/>
                <a:cs typeface="Glacial Indifference"/>
                <a:sym typeface="Glacial Indifference"/>
              </a:rPr>
              <a:t>and </a:t>
            </a:r>
            <a:r>
              <a:rPr lang="en-US" sz="1359" b="true">
                <a:solidFill>
                  <a:srgbClr val="000000"/>
                </a:solidFill>
                <a:latin typeface="Glacial Indifference Bold"/>
                <a:ea typeface="Glacial Indifference Bold"/>
                <a:cs typeface="Glacial Indifference Bold"/>
                <a:sym typeface="Glacial Indifference Bold"/>
              </a:rPr>
              <a:t>color </a:t>
            </a:r>
            <a:r>
              <a:rPr lang="en-US" sz="1359">
                <a:solidFill>
                  <a:srgbClr val="000000"/>
                </a:solidFill>
                <a:latin typeface="Glacial Indifference"/>
                <a:ea typeface="Glacial Indifference"/>
                <a:cs typeface="Glacial Indifference"/>
                <a:sym typeface="Glacial Indifference"/>
              </a:rPr>
              <a:t>are just some of the benefits of biofeedback. </a:t>
            </a:r>
            <a:r>
              <a:rPr lang="en-US" sz="1359" b="true">
                <a:solidFill>
                  <a:srgbClr val="000000"/>
                </a:solidFill>
                <a:latin typeface="Glacial Indifference Bold"/>
                <a:ea typeface="Glacial Indifference Bold"/>
                <a:cs typeface="Glacial Indifference Bold"/>
                <a:sym typeface="Glacial Indifference Bold"/>
              </a:rPr>
              <a:t>The skin regains its balance.</a:t>
            </a: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Explanation: Look at an arm that is in a cast, the arm in the cast (atrophic muscles) is a lot thinner than the arm without a cast (active muscles).</a:t>
            </a: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Or compare a person who goes to the gym weekly to someone who skips the gym. Not only are the muscles fuller and more lifted but also the skin is tighter!</a:t>
            </a:r>
          </a:p>
          <a:p>
            <a:pPr algn="l">
              <a:lnSpc>
                <a:spcPts val="1767"/>
              </a:lnSpc>
            </a:pPr>
          </a:p>
          <a:p>
            <a:pPr algn="l">
              <a:lnSpc>
                <a:spcPts val="1767"/>
              </a:lnSpc>
            </a:pPr>
            <a:r>
              <a:rPr lang="en-US" sz="1359" b="true">
                <a:solidFill>
                  <a:srgbClr val="000000"/>
                </a:solidFill>
                <a:latin typeface="Glacial Indifference Bold"/>
                <a:ea typeface="Glacial Indifference Bold"/>
                <a:cs typeface="Glacial Indifference Bold"/>
                <a:sym typeface="Glacial Indifference Bold"/>
              </a:rPr>
              <a:t>Experiences during treatment:</a:t>
            </a: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You may experience </a:t>
            </a:r>
            <a:r>
              <a:rPr lang="en-US" sz="1359" b="true">
                <a:solidFill>
                  <a:srgbClr val="000000"/>
                </a:solidFill>
                <a:latin typeface="Glacial Indifference Bold"/>
                <a:ea typeface="Glacial Indifference Bold"/>
                <a:cs typeface="Glacial Indifference Bold"/>
                <a:sym typeface="Glacial Indifference Bold"/>
              </a:rPr>
              <a:t>slight tingling</a:t>
            </a:r>
            <a:r>
              <a:rPr lang="en-US" sz="1359">
                <a:solidFill>
                  <a:srgbClr val="000000"/>
                </a:solidFill>
                <a:latin typeface="Glacial Indifference"/>
                <a:ea typeface="Glacial Indifference"/>
                <a:cs typeface="Glacial Indifference"/>
                <a:sym typeface="Glacial Indifference"/>
              </a:rPr>
              <a:t>,</a:t>
            </a:r>
            <a:r>
              <a:rPr lang="en-US" sz="1359" b="true">
                <a:solidFill>
                  <a:srgbClr val="000000"/>
                </a:solidFill>
                <a:latin typeface="Glacial Indifference Bold"/>
                <a:ea typeface="Glacial Indifference Bold"/>
                <a:cs typeface="Glacial Indifference Bold"/>
                <a:sym typeface="Glacial Indifference Bold"/>
              </a:rPr>
              <a:t> light flashes </a:t>
            </a:r>
            <a:r>
              <a:rPr lang="en-US" sz="1359">
                <a:solidFill>
                  <a:srgbClr val="000000"/>
                </a:solidFill>
                <a:latin typeface="Glacial Indifference"/>
                <a:ea typeface="Glacial Indifference"/>
                <a:cs typeface="Glacial Indifference"/>
                <a:sym typeface="Glacial Indifference"/>
              </a:rPr>
              <a:t>around the eyes, a</a:t>
            </a:r>
            <a:r>
              <a:rPr lang="en-US" sz="1359" b="true">
                <a:solidFill>
                  <a:srgbClr val="000000"/>
                </a:solidFill>
                <a:latin typeface="Glacial Indifference Bold"/>
                <a:ea typeface="Glacial Indifference Bold"/>
                <a:cs typeface="Glacial Indifference Bold"/>
                <a:sym typeface="Glacial Indifference Bold"/>
              </a:rPr>
              <a:t> buyer's taste </a:t>
            </a:r>
            <a:r>
              <a:rPr lang="en-US" sz="1359">
                <a:solidFill>
                  <a:srgbClr val="000000"/>
                </a:solidFill>
                <a:latin typeface="Glacial Indifference"/>
                <a:ea typeface="Glacial Indifference"/>
                <a:cs typeface="Glacial Indifference"/>
                <a:sym typeface="Glacial Indifference"/>
              </a:rPr>
              <a:t>in the mouth, when we work at the balance organ you will feel a </a:t>
            </a:r>
            <a:r>
              <a:rPr lang="en-US" sz="1359" b="true">
                <a:solidFill>
                  <a:srgbClr val="000000"/>
                </a:solidFill>
                <a:latin typeface="Glacial Indifference Bold"/>
                <a:ea typeface="Glacial Indifference Bold"/>
                <a:cs typeface="Glacial Indifference Bold"/>
                <a:sym typeface="Glacial Indifference Bold"/>
              </a:rPr>
              <a:t>slight dizziness</a:t>
            </a:r>
            <a:r>
              <a:rPr lang="en-US" sz="1359">
                <a:solidFill>
                  <a:srgbClr val="000000"/>
                </a:solidFill>
                <a:latin typeface="Glacial Indifference"/>
                <a:ea typeface="Glacial Indifference"/>
                <a:cs typeface="Glacial Indifference"/>
                <a:sym typeface="Glacial Indifference"/>
              </a:rPr>
              <a:t> locally and during muscle stimulation you will feel the muscles make </a:t>
            </a:r>
            <a:r>
              <a:rPr lang="en-US" sz="1359" b="true">
                <a:solidFill>
                  <a:srgbClr val="000000"/>
                </a:solidFill>
                <a:latin typeface="Glacial Indifference Bold"/>
                <a:ea typeface="Glacial Indifference Bold"/>
                <a:cs typeface="Glacial Indifference Bold"/>
                <a:sym typeface="Glacial Indifference Bold"/>
              </a:rPr>
              <a:t>contractions</a:t>
            </a:r>
            <a:r>
              <a:rPr lang="en-US" sz="1359">
                <a:solidFill>
                  <a:srgbClr val="000000"/>
                </a:solidFill>
                <a:latin typeface="Glacial Indifference"/>
                <a:ea typeface="Glacial Indifference"/>
                <a:cs typeface="Glacial Indifference"/>
                <a:sym typeface="Glacial Indifference"/>
              </a:rPr>
              <a:t> (sometimes up to overhead).</a:t>
            </a: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p:txBody>
      </p:sp>
    </p:spTree>
  </p:cSld>
  <p:clrMapOvr>
    <a:masterClrMapping/>
  </p:clrMapOvr>
</p:sld>
</file>

<file path=ppt/slides/slide33.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84292"/>
            <a:ext cx="7123825" cy="5061708"/>
            <a:chOff x="0" y="0"/>
            <a:chExt cx="2553018" cy="1814002"/>
          </a:xfrm>
        </p:grpSpPr>
        <p:sp>
          <p:nvSpPr>
            <p:cNvPr name="Freeform 3" id="3"/>
            <p:cNvSpPr/>
            <p:nvPr/>
          </p:nvSpPr>
          <p:spPr>
            <a:xfrm flipH="false" flipV="false" rot="0">
              <a:off x="0" y="0"/>
              <a:ext cx="2553018" cy="1814002"/>
            </a:xfrm>
            <a:custGeom>
              <a:avLst/>
              <a:gdLst/>
              <a:ahLst/>
              <a:cxnLst/>
              <a:rect r="r" b="b" t="t" l="l"/>
              <a:pathLst>
                <a:path h="1814002" w="2553018">
                  <a:moveTo>
                    <a:pt x="0" y="0"/>
                  </a:moveTo>
                  <a:lnTo>
                    <a:pt x="2553018" y="0"/>
                  </a:lnTo>
                  <a:lnTo>
                    <a:pt x="2553018" y="1814002"/>
                  </a:lnTo>
                  <a:lnTo>
                    <a:pt x="0" y="1814002"/>
                  </a:lnTo>
                  <a:close/>
                </a:path>
              </a:pathLst>
            </a:custGeom>
            <a:solidFill>
              <a:srgbClr val="C5BEA9">
                <a:alpha val="34902"/>
              </a:srgbClr>
            </a:solidFill>
            <a:ln cap="sq">
              <a:noFill/>
              <a:prstDash val="sysDot"/>
              <a:miter/>
            </a:ln>
          </p:spPr>
        </p:sp>
        <p:sp>
          <p:nvSpPr>
            <p:cNvPr name="TextBox 4" id="4"/>
            <p:cNvSpPr txBox="true"/>
            <p:nvPr/>
          </p:nvSpPr>
          <p:spPr>
            <a:xfrm>
              <a:off x="0" y="-19050"/>
              <a:ext cx="2553018" cy="1833052"/>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5597190"/>
            <a:ext cx="7123825" cy="5094810"/>
            <a:chOff x="0" y="0"/>
            <a:chExt cx="2553018" cy="1825865"/>
          </a:xfrm>
        </p:grpSpPr>
        <p:sp>
          <p:nvSpPr>
            <p:cNvPr name="Freeform 6" id="6"/>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F0EDEA">
                <a:alpha val="34902"/>
              </a:srgbClr>
            </a:solidFill>
            <a:ln cap="sq">
              <a:noFill/>
              <a:prstDash val="sysDot"/>
              <a:miter/>
            </a:ln>
          </p:spPr>
        </p:sp>
        <p:sp>
          <p:nvSpPr>
            <p:cNvPr name="TextBox 7" id="7"/>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8" id="8"/>
          <p:cNvSpPr txBox="true"/>
          <p:nvPr/>
        </p:nvSpPr>
        <p:spPr>
          <a:xfrm rot="0">
            <a:off x="756000" y="736950"/>
            <a:ext cx="6048000" cy="4602353"/>
          </a:xfrm>
          <a:prstGeom prst="rect">
            <a:avLst/>
          </a:prstGeom>
        </p:spPr>
        <p:txBody>
          <a:bodyPr anchor="t" rtlCol="false" tIns="0" lIns="0" bIns="0" rIns="0">
            <a:spAutoFit/>
          </a:bodyPr>
          <a:lstStyle/>
          <a:p>
            <a:pPr algn="l">
              <a:lnSpc>
                <a:spcPts val="1767"/>
              </a:lnSpc>
            </a:pPr>
            <a:r>
              <a:rPr lang="en-US" sz="1359">
                <a:solidFill>
                  <a:srgbClr val="000000"/>
                </a:solidFill>
                <a:latin typeface="Glacial Indifference"/>
                <a:ea typeface="Glacial Indifference"/>
                <a:cs typeface="Glacial Indifference"/>
                <a:sym typeface="Glacial Indifference"/>
              </a:rPr>
              <a:t>A network of nerve pathways connects our brain to our organs. That network carries information from the central nervous system to cells, while ensuring feedback from those cells back to the brain. Along countless nerve fibers, there is a constant flow of information and feedback. It is precisely from that network that our skin gets its soundness.</a:t>
            </a: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Even the best leather sofas never last longer in intensive use than our skin, which easily keeps its quasi original shape for a hundred years despite weather, sun, wind and mechanical friction.</a:t>
            </a: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Yes, there is wear, but tears and cracks are repaired.</a:t>
            </a:r>
          </a:p>
          <a:p>
            <a:pPr algn="l">
              <a:lnSpc>
                <a:spcPts val="1767"/>
              </a:lnSpc>
            </a:pPr>
            <a:r>
              <a:rPr lang="en-US" sz="1359">
                <a:solidFill>
                  <a:srgbClr val="000000"/>
                </a:solidFill>
                <a:latin typeface="Glacial Indifference"/>
                <a:ea typeface="Glacial Indifference"/>
                <a:cs typeface="Glacial Indifference"/>
                <a:sym typeface="Glacial Indifference"/>
              </a:rPr>
              <a:t>The skin adapts color and suppleness to conditions. Even pieces of transplanted skin take their place without problem.</a:t>
            </a: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How is all this possible? The secret lies in biofeedback.</a:t>
            </a: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Organizations that are led from the top and ignore feedback from the forces on the ground eventually lose control and disappear.</a:t>
            </a: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In organizations without central vision and leadership, satisfying individual needs starts to dominate, resulting in chaos.</a:t>
            </a:r>
          </a:p>
        </p:txBody>
      </p:sp>
      <p:grpSp>
        <p:nvGrpSpPr>
          <p:cNvPr name="Group 9" id="9"/>
          <p:cNvGrpSpPr/>
          <p:nvPr/>
        </p:nvGrpSpPr>
        <p:grpSpPr>
          <a:xfrm rot="0">
            <a:off x="218087" y="5449370"/>
            <a:ext cx="7123825" cy="5011182"/>
            <a:chOff x="0" y="0"/>
            <a:chExt cx="9498434" cy="6681576"/>
          </a:xfrm>
        </p:grpSpPr>
        <p:pic>
          <p:nvPicPr>
            <p:cNvPr name="Picture 10" id="10"/>
            <p:cNvPicPr>
              <a:picLocks noChangeAspect="true"/>
            </p:cNvPicPr>
            <p:nvPr/>
          </p:nvPicPr>
          <p:blipFill>
            <a:blip r:embed="rId2"/>
            <a:srcRect l="2732" t="0" r="2732" b="0"/>
            <a:stretch>
              <a:fillRect/>
            </a:stretch>
          </p:blipFill>
          <p:spPr>
            <a:xfrm flipH="false" flipV="false">
              <a:off x="0" y="0"/>
              <a:ext cx="9498434" cy="6681576"/>
            </a:xfrm>
            <a:prstGeom prst="rect">
              <a:avLst/>
            </a:prstGeom>
          </p:spPr>
        </p:pic>
      </p:grpSp>
    </p:spTree>
  </p:cSld>
  <p:clrMapOvr>
    <a:masterClrMapping/>
  </p:clrMapOvr>
</p:sld>
</file>

<file path=ppt/slides/slide34.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84292"/>
            <a:ext cx="7123825" cy="10121920"/>
            <a:chOff x="0" y="0"/>
            <a:chExt cx="2553018" cy="3627467"/>
          </a:xfrm>
        </p:grpSpPr>
        <p:sp>
          <p:nvSpPr>
            <p:cNvPr name="Freeform 3" id="3"/>
            <p:cNvSpPr/>
            <p:nvPr/>
          </p:nvSpPr>
          <p:spPr>
            <a:xfrm flipH="false" flipV="false" rot="0">
              <a:off x="0" y="0"/>
              <a:ext cx="2553018" cy="3627467"/>
            </a:xfrm>
            <a:custGeom>
              <a:avLst/>
              <a:gdLst/>
              <a:ahLst/>
              <a:cxnLst/>
              <a:rect r="r" b="b" t="t" l="l"/>
              <a:pathLst>
                <a:path h="3627467" w="2553018">
                  <a:moveTo>
                    <a:pt x="0" y="0"/>
                  </a:moveTo>
                  <a:lnTo>
                    <a:pt x="2553018" y="0"/>
                  </a:lnTo>
                  <a:lnTo>
                    <a:pt x="2553018" y="3627467"/>
                  </a:lnTo>
                  <a:lnTo>
                    <a:pt x="0" y="3627467"/>
                  </a:lnTo>
                  <a:close/>
                </a:path>
              </a:pathLst>
            </a:custGeom>
            <a:solidFill>
              <a:srgbClr val="C5BEA9">
                <a:alpha val="34902"/>
              </a:srgbClr>
            </a:solidFill>
            <a:ln cap="sq">
              <a:noFill/>
              <a:prstDash val="sysDot"/>
              <a:miter/>
            </a:ln>
          </p:spPr>
        </p:sp>
        <p:sp>
          <p:nvSpPr>
            <p:cNvPr name="TextBox 4" id="4"/>
            <p:cNvSpPr txBox="true"/>
            <p:nvPr/>
          </p:nvSpPr>
          <p:spPr>
            <a:xfrm>
              <a:off x="0" y="-19050"/>
              <a:ext cx="2553018" cy="3646517"/>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756000" y="736950"/>
            <a:ext cx="6048000" cy="8985580"/>
          </a:xfrm>
          <a:prstGeom prst="rect">
            <a:avLst/>
          </a:prstGeom>
        </p:spPr>
        <p:txBody>
          <a:bodyPr anchor="t" rtlCol="false" tIns="0" lIns="0" bIns="0" rIns="0">
            <a:spAutoFit/>
          </a:bodyPr>
          <a:lstStyle/>
          <a:p>
            <a:pPr algn="l">
              <a:lnSpc>
                <a:spcPts val="1754"/>
              </a:lnSpc>
            </a:pPr>
            <a:r>
              <a:rPr lang="en-US" sz="1359">
                <a:solidFill>
                  <a:srgbClr val="000000"/>
                </a:solidFill>
                <a:latin typeface="Glacial Indifference"/>
                <a:ea typeface="Glacial Indifference"/>
                <a:cs typeface="Glacial Indifference"/>
                <a:sym typeface="Glacial Indifference"/>
              </a:rPr>
              <a:t>Structures that are constantly interconnected survive better than hierarchy in which one-way traffic is the norm. The human body shows perfectly how to do it, with constant feedback between the brain (the central administration) and the cells and organs (the forces at work). </a:t>
            </a:r>
          </a:p>
          <a:p>
            <a:pPr algn="l">
              <a:lnSpc>
                <a:spcPts val="1754"/>
              </a:lnSpc>
            </a:pPr>
          </a:p>
          <a:p>
            <a:pPr algn="l">
              <a:lnSpc>
                <a:spcPts val="1754"/>
              </a:lnSpc>
            </a:pPr>
            <a:r>
              <a:rPr lang="en-US" sz="1359">
                <a:solidFill>
                  <a:srgbClr val="000000"/>
                </a:solidFill>
                <a:latin typeface="Glacial Indifference"/>
                <a:ea typeface="Glacial Indifference"/>
                <a:cs typeface="Glacial Indifference"/>
                <a:sym typeface="Glacial Indifference"/>
              </a:rPr>
              <a:t>Unfortunately, that exchange of information weakens with age, or it is interrupted by disease. This compromises the integrity of our body. It is as if our aging body, like our cell phone, has a "battery saver mode" and goes into savings mode. It is crucial to our health to restore the connection between the central nervous system and individual cells.</a:t>
            </a:r>
          </a:p>
          <a:p>
            <a:pPr algn="l">
              <a:lnSpc>
                <a:spcPts val="1754"/>
              </a:lnSpc>
            </a:pPr>
          </a:p>
          <a:p>
            <a:pPr algn="l">
              <a:lnSpc>
                <a:spcPts val="1754"/>
              </a:lnSpc>
            </a:pPr>
            <a:r>
              <a:rPr lang="en-US" sz="1359">
                <a:solidFill>
                  <a:srgbClr val="000000"/>
                </a:solidFill>
                <a:latin typeface="Glacial Indifference"/>
                <a:ea typeface="Glacial Indifference"/>
                <a:cs typeface="Glacial Indifference"/>
                <a:sym typeface="Glacial Indifference"/>
              </a:rPr>
              <a:t>To accomplish that, we turn to the technique of biofeedback.</a:t>
            </a:r>
          </a:p>
          <a:p>
            <a:pPr algn="l">
              <a:lnSpc>
                <a:spcPts val="1754"/>
              </a:lnSpc>
            </a:pPr>
            <a:r>
              <a:rPr lang="en-US" sz="1359">
                <a:solidFill>
                  <a:srgbClr val="000000"/>
                </a:solidFill>
                <a:latin typeface="Glacial Indifference"/>
                <a:ea typeface="Glacial Indifference"/>
                <a:cs typeface="Glacial Indifference"/>
                <a:sym typeface="Glacial Indifference"/>
              </a:rPr>
              <a:t>Especially after brain infarcts or with spastic muscle twitching, it already delivered results. Top athletes use biofeedback to gain more control over their breathing and heart rate, thus boosting their performance. We can also use the technique against skin aging.</a:t>
            </a:r>
          </a:p>
          <a:p>
            <a:pPr algn="l">
              <a:lnSpc>
                <a:spcPts val="1754"/>
              </a:lnSpc>
            </a:pPr>
          </a:p>
          <a:p>
            <a:pPr algn="l">
              <a:lnSpc>
                <a:spcPts val="1754"/>
              </a:lnSpc>
            </a:pPr>
            <a:r>
              <a:rPr lang="en-US" sz="1359">
                <a:solidFill>
                  <a:srgbClr val="000000"/>
                </a:solidFill>
                <a:latin typeface="Glacial Indifference"/>
                <a:ea typeface="Glacial Indifference"/>
                <a:cs typeface="Glacial Indifference"/>
                <a:sym typeface="Glacial Indifference"/>
              </a:rPr>
              <a:t>Some connections weaken faster than others, and our skin has the misfortune to disconnect from the nervous system sooner than the heart and kidneys. This makes repair necessary.</a:t>
            </a:r>
          </a:p>
          <a:p>
            <a:pPr algn="l">
              <a:lnSpc>
                <a:spcPts val="1754"/>
              </a:lnSpc>
            </a:pPr>
          </a:p>
          <a:p>
            <a:pPr algn="l">
              <a:lnSpc>
                <a:spcPts val="1754"/>
              </a:lnSpc>
            </a:pPr>
            <a:r>
              <a:rPr lang="en-US" sz="1359">
                <a:solidFill>
                  <a:srgbClr val="000000"/>
                </a:solidFill>
                <a:latin typeface="Glacial Indifference"/>
                <a:ea typeface="Glacial Indifference"/>
                <a:cs typeface="Glacial Indifference"/>
                <a:sym typeface="Glacial Indifference"/>
              </a:rPr>
              <a:t>The technique is completely painless and produces visible results after only three half-hour sessions.</a:t>
            </a:r>
          </a:p>
          <a:p>
            <a:pPr algn="l">
              <a:lnSpc>
                <a:spcPts val="1754"/>
              </a:lnSpc>
            </a:pPr>
          </a:p>
          <a:p>
            <a:pPr algn="l">
              <a:lnSpc>
                <a:spcPts val="1754"/>
              </a:lnSpc>
            </a:pPr>
            <a:r>
              <a:rPr lang="en-US" sz="1359">
                <a:solidFill>
                  <a:srgbClr val="000000"/>
                </a:solidFill>
                <a:latin typeface="Glacial Indifference"/>
                <a:ea typeface="Glacial Indifference"/>
                <a:cs typeface="Glacial Indifference"/>
                <a:sym typeface="Glacial Indifference"/>
              </a:rPr>
              <a:t>When we restore and optimize the biofeedback between brain and skin, the skin comes back under the control of the central nervous system and the skin sensors send their feedback back to headquarters. By renewing intense cooperation, the skin can recover better.</a:t>
            </a:r>
          </a:p>
          <a:p>
            <a:pPr algn="l">
              <a:lnSpc>
                <a:spcPts val="1754"/>
              </a:lnSpc>
            </a:pPr>
          </a:p>
          <a:p>
            <a:pPr algn="l">
              <a:lnSpc>
                <a:spcPts val="1754"/>
              </a:lnSpc>
            </a:pPr>
            <a:r>
              <a:rPr lang="en-US" sz="1359">
                <a:solidFill>
                  <a:srgbClr val="000000"/>
                </a:solidFill>
                <a:latin typeface="Glacial Indifference"/>
                <a:ea typeface="Glacial Indifference"/>
                <a:cs typeface="Glacial Indifference"/>
                <a:sym typeface="Glacial Indifference"/>
              </a:rPr>
              <a:t>The disconnect between muscles and brain can also be seen on facial expression. Some facial muscles contract too weakly, others too strongly. The slack muscles we need to train and tighten to elevator the face, the cramped muscles we just want to relax with a shot of botulinum toxin.</a:t>
            </a:r>
          </a:p>
          <a:p>
            <a:pPr algn="l">
              <a:lnSpc>
                <a:spcPts val="1754"/>
              </a:lnSpc>
            </a:pPr>
          </a:p>
          <a:p>
            <a:pPr algn="l">
              <a:lnSpc>
                <a:spcPts val="1754"/>
              </a:lnSpc>
            </a:pPr>
            <a:r>
              <a:rPr lang="en-US" sz="1359">
                <a:solidFill>
                  <a:srgbClr val="000000"/>
                </a:solidFill>
                <a:latin typeface="Glacial Indifference"/>
                <a:ea typeface="Glacial Indifference"/>
                <a:cs typeface="Glacial Indifference"/>
                <a:sym typeface="Glacial Indifference"/>
              </a:rPr>
              <a:t>Biofeedback restores the communication of facial muscles with the brain, creating balance in the symphonic orchestra that is the facial mimicry of our face. Without contact with the conductor, each instrument goes its way: if conductor is not listening properly, there can be no coordination.</a:t>
            </a:r>
          </a:p>
          <a:p>
            <a:pPr algn="l">
              <a:lnSpc>
                <a:spcPts val="1754"/>
              </a:lnSpc>
            </a:pPr>
          </a:p>
          <a:p>
            <a:pPr algn="l">
              <a:lnSpc>
                <a:spcPts val="1754"/>
              </a:lnSpc>
            </a:pPr>
            <a:r>
              <a:rPr lang="en-US" sz="1359">
                <a:solidFill>
                  <a:srgbClr val="000000"/>
                </a:solidFill>
                <a:latin typeface="Glacial Indifference"/>
                <a:ea typeface="Glacial Indifference"/>
                <a:cs typeface="Glacial Indifference"/>
                <a:sym typeface="Glacial Indifference"/>
              </a:rPr>
              <a:t>Given that the brain and body re-support the skin, the technique is sustainable.</a:t>
            </a:r>
          </a:p>
          <a:p>
            <a:pPr algn="l">
              <a:lnSpc>
                <a:spcPts val="1754"/>
              </a:lnSpc>
            </a:pPr>
          </a:p>
        </p:txBody>
      </p:sp>
    </p:spTree>
  </p:cSld>
  <p:clrMapOvr>
    <a:masterClrMapping/>
  </p:clrMapOvr>
</p:sld>
</file>

<file path=ppt/slides/slide35.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714366"/>
            <a:ext cx="7123825" cy="7726444"/>
            <a:chOff x="0" y="0"/>
            <a:chExt cx="2553018" cy="2768983"/>
          </a:xfrm>
        </p:grpSpPr>
        <p:sp>
          <p:nvSpPr>
            <p:cNvPr name="Freeform 3" id="3"/>
            <p:cNvSpPr/>
            <p:nvPr/>
          </p:nvSpPr>
          <p:spPr>
            <a:xfrm flipH="false" flipV="false" rot="0">
              <a:off x="0" y="0"/>
              <a:ext cx="2553018" cy="2768983"/>
            </a:xfrm>
            <a:custGeom>
              <a:avLst/>
              <a:gdLst/>
              <a:ahLst/>
              <a:cxnLst/>
              <a:rect r="r" b="b" t="t" l="l"/>
              <a:pathLst>
                <a:path h="2768983" w="2553018">
                  <a:moveTo>
                    <a:pt x="0" y="0"/>
                  </a:moveTo>
                  <a:lnTo>
                    <a:pt x="2553018" y="0"/>
                  </a:lnTo>
                  <a:lnTo>
                    <a:pt x="2553018" y="2768983"/>
                  </a:lnTo>
                  <a:lnTo>
                    <a:pt x="0" y="2768983"/>
                  </a:lnTo>
                  <a:close/>
                </a:path>
              </a:pathLst>
            </a:custGeom>
            <a:solidFill>
              <a:srgbClr val="C5BEA9">
                <a:alpha val="34902"/>
              </a:srgbClr>
            </a:solidFill>
            <a:ln cap="sq">
              <a:noFill/>
              <a:prstDash val="sysDot"/>
              <a:miter/>
            </a:ln>
          </p:spPr>
        </p:sp>
        <p:sp>
          <p:nvSpPr>
            <p:cNvPr name="TextBox 4" id="4"/>
            <p:cNvSpPr txBox="true"/>
            <p:nvPr/>
          </p:nvSpPr>
          <p:spPr>
            <a:xfrm>
              <a:off x="0" y="-28575"/>
              <a:ext cx="2553018" cy="2797558"/>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756000" y="5333647"/>
            <a:ext cx="6048000" cy="3506978"/>
          </a:xfrm>
          <a:prstGeom prst="rect">
            <a:avLst/>
          </a:prstGeom>
        </p:spPr>
        <p:txBody>
          <a:bodyPr anchor="t" rtlCol="false" tIns="0" lIns="0" bIns="0" rIns="0">
            <a:spAutoFit/>
          </a:bodyPr>
          <a:lstStyle/>
          <a:p>
            <a:pPr algn="just">
              <a:lnSpc>
                <a:spcPts val="1767"/>
              </a:lnSpc>
            </a:pPr>
            <a:r>
              <a:rPr lang="en-US" sz="1359">
                <a:solidFill>
                  <a:srgbClr val="000000"/>
                </a:solidFill>
                <a:latin typeface="Glacial Indifference"/>
                <a:ea typeface="Glacial Indifference"/>
                <a:cs typeface="Glacial Indifference"/>
                <a:sym typeface="Glacial Indifference"/>
              </a:rPr>
              <a:t>Biofeedback-technologie wordt al vele jaren gebruikt om patiënten en clinici te helpen tijdens revalidatie. Biofeedback-apparaten zijn machines of instrumenten die tijdens therapie worden gebruikt om een indicatie van spieractiviteit te creëren. </a:t>
            </a:r>
          </a:p>
          <a:p>
            <a:pPr algn="just">
              <a:lnSpc>
                <a:spcPts val="1767"/>
              </a:lnSpc>
            </a:pPr>
            <a:r>
              <a:rPr lang="en-US" sz="1359">
                <a:solidFill>
                  <a:srgbClr val="000000"/>
                </a:solidFill>
                <a:latin typeface="Glacial Indifference"/>
                <a:ea typeface="Glacial Indifference"/>
                <a:cs typeface="Glacial Indifference"/>
                <a:sym typeface="Glacial Indifference"/>
              </a:rPr>
              <a:t>Biofeedback technology has been used for many years to help patients and clinicians during rehabilitation. Biofeedback devices are machines or instruments used during therapy to create an indication of muscle activity. </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The BioRef-DC is a Biofeedback device intended to activate and re-educate (re-educate) nerves, muscles of the patient's body to improve tonus and reactivity, which have reduced strength due to aging trauma or disease.</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Neuromuscular re-education is concerned with retraining the brain and spinal cord.</a:t>
            </a:r>
          </a:p>
          <a:p>
            <a:pPr algn="just">
              <a:lnSpc>
                <a:spcPts val="1767"/>
              </a:lnSpc>
            </a:pPr>
          </a:p>
          <a:p>
            <a:pPr algn="just">
              <a:lnSpc>
                <a:spcPts val="1767"/>
              </a:lnSpc>
            </a:pPr>
          </a:p>
        </p:txBody>
      </p:sp>
      <p:sp>
        <p:nvSpPr>
          <p:cNvPr name="TextBox 6" id="6"/>
          <p:cNvSpPr txBox="true"/>
          <p:nvPr/>
        </p:nvSpPr>
        <p:spPr>
          <a:xfrm rot="0">
            <a:off x="2633296" y="1360630"/>
            <a:ext cx="2293408" cy="248767"/>
          </a:xfrm>
          <a:prstGeom prst="rect">
            <a:avLst/>
          </a:prstGeom>
        </p:spPr>
        <p:txBody>
          <a:bodyPr anchor="t" rtlCol="false" tIns="0" lIns="0" bIns="0" rIns="0">
            <a:spAutoFit/>
          </a:bodyPr>
          <a:lstStyle/>
          <a:p>
            <a:pPr algn="ctr">
              <a:lnSpc>
                <a:spcPts val="1859"/>
              </a:lnSpc>
            </a:pPr>
            <a:r>
              <a:rPr lang="en-US" sz="1575">
                <a:solidFill>
                  <a:srgbClr val="000000"/>
                </a:solidFill>
                <a:latin typeface="Glacial Indifference"/>
                <a:ea typeface="Glacial Indifference"/>
                <a:cs typeface="Glacial Indifference"/>
                <a:sym typeface="Glacial Indifference"/>
              </a:rPr>
              <a:t>Where else applied?</a:t>
            </a:r>
          </a:p>
        </p:txBody>
      </p:sp>
    </p:spTree>
  </p:cSld>
  <p:clrMapOvr>
    <a:masterClrMapping/>
  </p:clrMapOvr>
</p:sld>
</file>

<file path=ppt/slides/slide36.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51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5449370"/>
            <a:ext cx="7123825" cy="5011182"/>
            <a:chOff x="0" y="0"/>
            <a:chExt cx="9498434" cy="6681576"/>
          </a:xfrm>
        </p:grpSpPr>
        <p:pic>
          <p:nvPicPr>
            <p:cNvPr name="Picture 6" id="6"/>
            <p:cNvPicPr>
              <a:picLocks noChangeAspect="true"/>
            </p:cNvPicPr>
            <p:nvPr/>
          </p:nvPicPr>
          <p:blipFill>
            <a:blip r:embed="rId2"/>
            <a:srcRect l="2643" t="0" r="2643" b="0"/>
            <a:stretch>
              <a:fillRect/>
            </a:stretch>
          </p:blipFill>
          <p:spPr>
            <a:xfrm flipH="false" flipV="false">
              <a:off x="0" y="0"/>
              <a:ext cx="9498434" cy="6681576"/>
            </a:xfrm>
            <a:prstGeom prst="rect">
              <a:avLst/>
            </a:prstGeom>
          </p:spPr>
        </p:pic>
      </p:grpSp>
      <p:grpSp>
        <p:nvGrpSpPr>
          <p:cNvPr name="Group 7" id="7"/>
          <p:cNvGrpSpPr/>
          <p:nvPr/>
        </p:nvGrpSpPr>
        <p:grpSpPr>
          <a:xfrm rot="0">
            <a:off x="756000" y="901302"/>
            <a:ext cx="6048000" cy="1345188"/>
            <a:chOff x="0" y="0"/>
            <a:chExt cx="8064000" cy="1793583"/>
          </a:xfrm>
        </p:grpSpPr>
        <p:sp>
          <p:nvSpPr>
            <p:cNvPr name="TextBox 8" id="8"/>
            <p:cNvSpPr txBox="true"/>
            <p:nvPr/>
          </p:nvSpPr>
          <p:spPr>
            <a:xfrm rot="0">
              <a:off x="1361871" y="1394877"/>
              <a:ext cx="5340258" cy="398706"/>
            </a:xfrm>
            <a:prstGeom prst="rect">
              <a:avLst/>
            </a:prstGeom>
          </p:spPr>
          <p:txBody>
            <a:bodyPr anchor="t" rtlCol="false" tIns="0" lIns="0" bIns="0" rIns="0">
              <a:spAutoFit/>
            </a:bodyPr>
            <a:lstStyle/>
            <a:p>
              <a:pPr algn="ctr">
                <a:lnSpc>
                  <a:spcPts val="2571"/>
                </a:lnSpc>
              </a:pPr>
              <a:r>
                <a:rPr lang="en-US" sz="1836" spc="233">
                  <a:solidFill>
                    <a:srgbClr val="000000"/>
                  </a:solidFill>
                  <a:latin typeface="Glacial Indifference"/>
                  <a:ea typeface="Glacial Indifference"/>
                  <a:cs typeface="Glacial Indifference"/>
                  <a:sym typeface="Glacial Indifference"/>
                </a:rPr>
                <a:t>SUPERBOOST.CO</a:t>
              </a:r>
            </a:p>
          </p:txBody>
        </p:sp>
        <p:sp>
          <p:nvSpPr>
            <p:cNvPr name="TextBox 9" id="9"/>
            <p:cNvSpPr txBox="true"/>
            <p:nvPr/>
          </p:nvSpPr>
          <p:spPr>
            <a:xfrm rot="0">
              <a:off x="0" y="-38100"/>
              <a:ext cx="8064000" cy="785711"/>
            </a:xfrm>
            <a:prstGeom prst="rect">
              <a:avLst/>
            </a:prstGeom>
          </p:spPr>
          <p:txBody>
            <a:bodyPr anchor="t" rtlCol="false" tIns="0" lIns="0" bIns="0" rIns="0">
              <a:spAutoFit/>
            </a:bodyPr>
            <a:lstStyle/>
            <a:p>
              <a:pPr algn="ctr">
                <a:lnSpc>
                  <a:spcPts val="4842"/>
                </a:lnSpc>
              </a:pPr>
              <a:r>
                <a:rPr lang="en-US" sz="3696" spc="73">
                  <a:solidFill>
                    <a:srgbClr val="000000"/>
                  </a:solidFill>
                  <a:latin typeface="Glacial Indifference"/>
                  <a:ea typeface="Glacial Indifference"/>
                  <a:cs typeface="Glacial Indifference"/>
                  <a:sym typeface="Glacial Indifference"/>
                </a:rPr>
                <a:t>Results</a:t>
              </a:r>
            </a:p>
          </p:txBody>
        </p:sp>
      </p:grpSp>
    </p:spTree>
  </p:cSld>
  <p:clrMapOvr>
    <a:masterClrMapping/>
  </p:clrMapOvr>
</p:sld>
</file>

<file path=ppt/slides/slide37.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209556"/>
            <a:ext cx="7123825" cy="8289184"/>
            <a:chOff x="0" y="0"/>
            <a:chExt cx="2553018" cy="2970656"/>
          </a:xfrm>
        </p:grpSpPr>
        <p:sp>
          <p:nvSpPr>
            <p:cNvPr name="Freeform 3" id="3"/>
            <p:cNvSpPr/>
            <p:nvPr/>
          </p:nvSpPr>
          <p:spPr>
            <a:xfrm flipH="false" flipV="false" rot="0">
              <a:off x="0" y="0"/>
              <a:ext cx="2553018" cy="2970656"/>
            </a:xfrm>
            <a:custGeom>
              <a:avLst/>
              <a:gdLst/>
              <a:ahLst/>
              <a:cxnLst/>
              <a:rect r="r" b="b" t="t" l="l"/>
              <a:pathLst>
                <a:path h="2970656" w="2553018">
                  <a:moveTo>
                    <a:pt x="0" y="0"/>
                  </a:moveTo>
                  <a:lnTo>
                    <a:pt x="2553018" y="0"/>
                  </a:lnTo>
                  <a:lnTo>
                    <a:pt x="2553018" y="2970656"/>
                  </a:lnTo>
                  <a:lnTo>
                    <a:pt x="0" y="2970656"/>
                  </a:lnTo>
                  <a:close/>
                </a:path>
              </a:pathLst>
            </a:custGeom>
            <a:solidFill>
              <a:srgbClr val="C5BEA9">
                <a:alpha val="34902"/>
              </a:srgbClr>
            </a:solidFill>
            <a:ln cap="sq">
              <a:noFill/>
              <a:prstDash val="sysDot"/>
              <a:miter/>
            </a:ln>
          </p:spPr>
        </p:sp>
        <p:sp>
          <p:nvSpPr>
            <p:cNvPr name="TextBox 4" id="4"/>
            <p:cNvSpPr txBox="true"/>
            <p:nvPr/>
          </p:nvSpPr>
          <p:spPr>
            <a:xfrm>
              <a:off x="0" y="-28575"/>
              <a:ext cx="2553018" cy="2999231"/>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756000" y="2180981"/>
            <a:ext cx="6048000" cy="15299258"/>
          </a:xfrm>
          <a:prstGeom prst="rect">
            <a:avLst/>
          </a:prstGeom>
        </p:spPr>
        <p:txBody>
          <a:bodyPr anchor="t" rtlCol="false" tIns="0" lIns="0" bIns="0" rIns="0">
            <a:spAutoFit/>
          </a:bodyPr>
          <a:lstStyle/>
          <a:p>
            <a:pPr algn="l" marL="293623" indent="-146812" lvl="1">
              <a:lnSpc>
                <a:spcPts val="1808"/>
              </a:lnSpc>
              <a:buFont typeface="Arial"/>
              <a:buChar char="•"/>
            </a:pPr>
            <a:r>
              <a:rPr lang="en-US" sz="1359">
                <a:solidFill>
                  <a:srgbClr val="000000"/>
                </a:solidFill>
                <a:latin typeface="Glacial Indifference"/>
                <a:ea typeface="Glacial Indifference"/>
                <a:cs typeface="Glacial Indifference"/>
                <a:sym typeface="Glacial Indifference"/>
              </a:rPr>
              <a:t>Fine superficial lines and wrinkles/grooves will fade and/or disappear. This varies by skin type and client.</a:t>
            </a:r>
          </a:p>
          <a:p>
            <a:pPr algn="l">
              <a:lnSpc>
                <a:spcPts val="1808"/>
              </a:lnSpc>
            </a:pPr>
          </a:p>
          <a:p>
            <a:pPr algn="l" marL="293623" indent="-146812" lvl="1">
              <a:lnSpc>
                <a:spcPts val="1808"/>
              </a:lnSpc>
              <a:buFont typeface="Arial"/>
              <a:buChar char="•"/>
            </a:pPr>
            <a:r>
              <a:rPr lang="en-US" sz="1359">
                <a:solidFill>
                  <a:srgbClr val="000000"/>
                </a:solidFill>
                <a:latin typeface="Glacial Indifference"/>
                <a:ea typeface="Glacial Indifference"/>
                <a:cs typeface="Glacial Indifference"/>
                <a:sym typeface="Glacial Indifference"/>
              </a:rPr>
              <a:t>The pigment will reduce. PLEASE NOTE: With pigmentation you can never offer a 100% guarantee, as there are 2 types of pigment. When the pigmentation is iron pigmentation, the Superboost will be of little or no use. Unfortunately, we cannot tell this in advance. Pigmentation is best addressed with good supportive home care: exfoliation, light peels and daily application of a sun serum. Advice: prescription hydroquinone cream and Sun block 100.</a:t>
            </a:r>
          </a:p>
          <a:p>
            <a:pPr algn="l">
              <a:lnSpc>
                <a:spcPts val="1808"/>
              </a:lnSpc>
            </a:pPr>
          </a:p>
          <a:p>
            <a:pPr algn="l" marL="293623" indent="-146812" lvl="1">
              <a:lnSpc>
                <a:spcPts val="1808"/>
              </a:lnSpc>
              <a:buFont typeface="Arial"/>
              <a:buChar char="•"/>
            </a:pPr>
            <a:r>
              <a:rPr lang="en-US" sz="1359">
                <a:solidFill>
                  <a:srgbClr val="000000"/>
                </a:solidFill>
                <a:latin typeface="Glacial Indifference"/>
                <a:ea typeface="Glacial Indifference"/>
                <a:cs typeface="Glacial Indifference"/>
                <a:sym typeface="Glacial Indifference"/>
              </a:rPr>
              <a:t>We can slightly reduce dark or blue discolorations. We thicken thin skin and stimulate circulation. ALWAYS give nutritional advice!</a:t>
            </a:r>
          </a:p>
          <a:p>
            <a:pPr algn="l">
              <a:lnSpc>
                <a:spcPts val="1808"/>
              </a:lnSpc>
            </a:pPr>
          </a:p>
          <a:p>
            <a:pPr algn="l" marL="293623" indent="-146812" lvl="1">
              <a:lnSpc>
                <a:spcPts val="1808"/>
              </a:lnSpc>
              <a:buFont typeface="Arial"/>
              <a:buChar char="•"/>
            </a:pPr>
            <a:r>
              <a:rPr lang="en-US" sz="1359">
                <a:solidFill>
                  <a:srgbClr val="000000"/>
                </a:solidFill>
                <a:latin typeface="Glacial Indifference"/>
                <a:ea typeface="Glacial Indifference"/>
                <a:cs typeface="Glacial Indifference"/>
                <a:sym typeface="Glacial Indifference"/>
              </a:rPr>
              <a:t>Couperose will become less visible as we thicken the thin skin. If the client wants the Couperose completely gone, it is best to have a laser treatment (ipl flash light).</a:t>
            </a:r>
          </a:p>
          <a:p>
            <a:pPr algn="l">
              <a:lnSpc>
                <a:spcPts val="1808"/>
              </a:lnSpc>
            </a:pPr>
          </a:p>
          <a:p>
            <a:pPr algn="l" marL="293623" indent="-146812" lvl="1">
              <a:lnSpc>
                <a:spcPts val="1808"/>
              </a:lnSpc>
              <a:buFont typeface="Arial"/>
              <a:buChar char="•"/>
            </a:pPr>
            <a:r>
              <a:rPr lang="en-US" sz="1359">
                <a:solidFill>
                  <a:srgbClr val="000000"/>
                </a:solidFill>
                <a:latin typeface="Glacial Indifference"/>
                <a:ea typeface="Glacial Indifference"/>
                <a:cs typeface="Glacial Indifference"/>
                <a:sym typeface="Glacial Indifference"/>
              </a:rPr>
              <a:t>The pores will shrink.</a:t>
            </a:r>
          </a:p>
          <a:p>
            <a:pPr algn="l">
              <a:lnSpc>
                <a:spcPts val="1808"/>
              </a:lnSpc>
            </a:pPr>
          </a:p>
          <a:p>
            <a:pPr algn="l" marL="293623" indent="-146812" lvl="1">
              <a:lnSpc>
                <a:spcPts val="1808"/>
              </a:lnSpc>
              <a:buFont typeface="Arial"/>
              <a:buChar char="•"/>
            </a:pPr>
            <a:r>
              <a:rPr lang="en-US" sz="1359">
                <a:solidFill>
                  <a:srgbClr val="000000"/>
                </a:solidFill>
                <a:latin typeface="Glacial Indifference"/>
                <a:ea typeface="Glacial Indifference"/>
                <a:cs typeface="Glacial Indifference"/>
                <a:sym typeface="Glacial Indifference"/>
              </a:rPr>
              <a:t>Better blood circulation.</a:t>
            </a:r>
          </a:p>
          <a:p>
            <a:pPr algn="l">
              <a:lnSpc>
                <a:spcPts val="1808"/>
              </a:lnSpc>
            </a:pPr>
          </a:p>
          <a:p>
            <a:pPr algn="l" marL="293623" indent="-146812" lvl="1">
              <a:lnSpc>
                <a:spcPts val="1808"/>
              </a:lnSpc>
              <a:buFont typeface="Arial"/>
              <a:buChar char="•"/>
            </a:pPr>
            <a:r>
              <a:rPr lang="en-US" sz="1359">
                <a:solidFill>
                  <a:srgbClr val="000000"/>
                </a:solidFill>
                <a:latin typeface="Glacial Indifference"/>
                <a:ea typeface="Glacial Indifference"/>
                <a:cs typeface="Glacial Indifference"/>
                <a:sym typeface="Glacial Indifference"/>
              </a:rPr>
              <a:t>Beautiful and even complexion.</a:t>
            </a:r>
          </a:p>
          <a:p>
            <a:pPr algn="l">
              <a:lnSpc>
                <a:spcPts val="1808"/>
              </a:lnSpc>
            </a:pPr>
          </a:p>
          <a:p>
            <a:pPr algn="l" marL="293623" indent="-146812" lvl="1">
              <a:lnSpc>
                <a:spcPts val="1808"/>
              </a:lnSpc>
              <a:buFont typeface="Arial"/>
              <a:buChar char="•"/>
            </a:pPr>
            <a:r>
              <a:rPr lang="en-US" sz="1359">
                <a:solidFill>
                  <a:srgbClr val="000000"/>
                </a:solidFill>
                <a:latin typeface="Glacial Indifference"/>
                <a:ea typeface="Glacial Indifference"/>
                <a:cs typeface="Glacial Indifference"/>
                <a:sym typeface="Glacial Indifference"/>
              </a:rPr>
              <a:t>Certain superficial scars diminish.</a:t>
            </a:r>
          </a:p>
          <a:p>
            <a:pPr algn="l">
              <a:lnSpc>
                <a:spcPts val="1808"/>
              </a:lnSpc>
            </a:pPr>
          </a:p>
          <a:p>
            <a:pPr algn="l" marL="293623" indent="-146812" lvl="1">
              <a:lnSpc>
                <a:spcPts val="1808"/>
              </a:lnSpc>
              <a:buFont typeface="Arial"/>
              <a:buChar char="•"/>
            </a:pPr>
            <a:r>
              <a:rPr lang="en-US" sz="1359">
                <a:solidFill>
                  <a:srgbClr val="000000"/>
                </a:solidFill>
                <a:latin typeface="Glacial Indifference"/>
                <a:ea typeface="Glacial Indifference"/>
                <a:cs typeface="Glacial Indifference"/>
                <a:sym typeface="Glacial Indifference"/>
              </a:rPr>
              <a:t>Pimples and irritations disappear.</a:t>
            </a:r>
          </a:p>
          <a:p>
            <a:pPr algn="l">
              <a:lnSpc>
                <a:spcPts val="1808"/>
              </a:lnSpc>
            </a:pPr>
          </a:p>
          <a:p>
            <a:pPr algn="l" marL="293623" indent="-146812" lvl="1">
              <a:lnSpc>
                <a:spcPts val="1808"/>
              </a:lnSpc>
              <a:buFont typeface="Arial"/>
              <a:buChar char="•"/>
            </a:pPr>
            <a:r>
              <a:rPr lang="en-US" sz="1359">
                <a:solidFill>
                  <a:srgbClr val="000000"/>
                </a:solidFill>
                <a:latin typeface="Glacial Indifference"/>
                <a:ea typeface="Glacial Indifference"/>
                <a:cs typeface="Glacial Indifference"/>
                <a:sym typeface="Glacial Indifference"/>
              </a:rPr>
              <a:t>Eyes and eyebrows elevator.</a:t>
            </a:r>
          </a:p>
          <a:p>
            <a:pPr algn="l">
              <a:lnSpc>
                <a:spcPts val="1808"/>
              </a:lnSpc>
            </a:pPr>
          </a:p>
          <a:p>
            <a:pPr algn="l" marL="293623" indent="-146812" lvl="1">
              <a:lnSpc>
                <a:spcPts val="1808"/>
              </a:lnSpc>
              <a:buFont typeface="Arial"/>
              <a:buChar char="•"/>
            </a:pPr>
            <a:r>
              <a:rPr lang="en-US" sz="1359">
                <a:solidFill>
                  <a:srgbClr val="000000"/>
                </a:solidFill>
                <a:latin typeface="Glacial Indifference"/>
                <a:ea typeface="Glacial Indifference"/>
                <a:cs typeface="Glacial Indifference"/>
                <a:sym typeface="Glacial Indifference"/>
              </a:rPr>
              <a:t>Even the deeper grooves become superficial and less deep.</a:t>
            </a:r>
          </a:p>
          <a:p>
            <a:pPr algn="l">
              <a:lnSpc>
                <a:spcPts val="1808"/>
              </a:lnSpc>
            </a:pPr>
          </a:p>
          <a:p>
            <a:pPr algn="l">
              <a:lnSpc>
                <a:spcPts val="1808"/>
              </a:lnSpc>
            </a:pPr>
            <a:r>
              <a:rPr lang="en-US" sz="1359">
                <a:solidFill>
                  <a:srgbClr val="000000"/>
                </a:solidFill>
                <a:latin typeface="Glacial Indifference"/>
                <a:ea typeface="Glacial Indifference"/>
                <a:cs typeface="Glacial Indifference"/>
                <a:sym typeface="Glacial Indifference"/>
              </a:rPr>
              <a:t>Anubis Care is not responsible for possible consequences of improper use of the SuperBoost Meso Strip machine and the Biofeedback BioRef mobile device.</a:t>
            </a: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r>
              <a:rPr lang="en-US" sz="1200">
                <a:solidFill>
                  <a:srgbClr val="000000"/>
                </a:solidFill>
                <a:latin typeface="Almarai"/>
                <a:ea typeface="Almarai"/>
                <a:cs typeface="Almarai"/>
                <a:sym typeface="Almarai"/>
              </a:rPr>
              <a:t> </a:t>
            </a: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p>
        </p:txBody>
      </p:sp>
      <p:sp>
        <p:nvSpPr>
          <p:cNvPr name="TextBox 6" id="6"/>
          <p:cNvSpPr txBox="true"/>
          <p:nvPr/>
        </p:nvSpPr>
        <p:spPr>
          <a:xfrm rot="0">
            <a:off x="2633296" y="1125390"/>
            <a:ext cx="2293408" cy="719248"/>
          </a:xfrm>
          <a:prstGeom prst="rect">
            <a:avLst/>
          </a:prstGeom>
        </p:spPr>
        <p:txBody>
          <a:bodyPr anchor="t" rtlCol="false" tIns="0" lIns="0" bIns="0" rIns="0">
            <a:spAutoFit/>
          </a:bodyPr>
          <a:lstStyle/>
          <a:p>
            <a:pPr algn="ctr">
              <a:lnSpc>
                <a:spcPts val="1859"/>
              </a:lnSpc>
            </a:pPr>
            <a:r>
              <a:rPr lang="en-US" sz="1575">
                <a:solidFill>
                  <a:srgbClr val="000000"/>
                </a:solidFill>
                <a:latin typeface="Glacial Indifference"/>
                <a:ea typeface="Glacial Indifference"/>
                <a:cs typeface="Glacial Indifference"/>
                <a:sym typeface="Glacial Indifference"/>
              </a:rPr>
              <a:t>What can the client expect from the SuperBoost treatment</a:t>
            </a:r>
          </a:p>
        </p:txBody>
      </p:sp>
    </p:spTree>
  </p:cSld>
  <p:clrMapOvr>
    <a:masterClrMapping/>
  </p:clrMapOvr>
</p:sld>
</file>

<file path=ppt/slides/slide3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4590" y="1716381"/>
            <a:ext cx="7949179" cy="6006779"/>
          </a:xfrm>
          <a:custGeom>
            <a:avLst/>
            <a:gdLst/>
            <a:ahLst/>
            <a:cxnLst/>
            <a:rect r="r" b="b" t="t" l="l"/>
            <a:pathLst>
              <a:path h="6006779" w="7949179">
                <a:moveTo>
                  <a:pt x="0" y="0"/>
                </a:moveTo>
                <a:lnTo>
                  <a:pt x="7949180" y="0"/>
                </a:lnTo>
                <a:lnTo>
                  <a:pt x="7949180" y="6006780"/>
                </a:lnTo>
                <a:lnTo>
                  <a:pt x="0" y="6006780"/>
                </a:lnTo>
                <a:lnTo>
                  <a:pt x="0" y="0"/>
                </a:lnTo>
                <a:close/>
              </a:path>
            </a:pathLst>
          </a:custGeom>
          <a:blipFill>
            <a:blip r:embed="rId2"/>
            <a:stretch>
              <a:fillRect l="0" t="0" r="0" b="0"/>
            </a:stretch>
          </a:blipFill>
        </p:spPr>
      </p:sp>
      <p:grpSp>
        <p:nvGrpSpPr>
          <p:cNvPr name="Group 3" id="3"/>
          <p:cNvGrpSpPr>
            <a:grpSpLocks noChangeAspect="true"/>
          </p:cNvGrpSpPr>
          <p:nvPr/>
        </p:nvGrpSpPr>
        <p:grpSpPr>
          <a:xfrm rot="0">
            <a:off x="1869493" y="5845285"/>
            <a:ext cx="119402" cy="40200"/>
            <a:chOff x="0" y="0"/>
            <a:chExt cx="225158" cy="75806"/>
          </a:xfrm>
        </p:grpSpPr>
        <p:sp>
          <p:nvSpPr>
            <p:cNvPr name="Freeform 4" id="4"/>
            <p:cNvSpPr/>
            <p:nvPr/>
          </p:nvSpPr>
          <p:spPr>
            <a:xfrm flipH="false" flipV="false" rot="0">
              <a:off x="0" y="0"/>
              <a:ext cx="225171" cy="75819"/>
            </a:xfrm>
            <a:custGeom>
              <a:avLst/>
              <a:gdLst/>
              <a:ahLst/>
              <a:cxnLst/>
              <a:rect r="r" b="b" t="t" l="l"/>
              <a:pathLst>
                <a:path h="75819" w="225171">
                  <a:moveTo>
                    <a:pt x="212852" y="0"/>
                  </a:moveTo>
                  <a:cubicBezTo>
                    <a:pt x="94234" y="1651"/>
                    <a:pt x="0" y="26543"/>
                    <a:pt x="0" y="57150"/>
                  </a:cubicBezTo>
                  <a:cubicBezTo>
                    <a:pt x="0" y="63627"/>
                    <a:pt x="4318" y="69977"/>
                    <a:pt x="12319" y="75819"/>
                  </a:cubicBezTo>
                  <a:cubicBezTo>
                    <a:pt x="130937" y="74168"/>
                    <a:pt x="225171" y="49276"/>
                    <a:pt x="225171" y="18669"/>
                  </a:cubicBezTo>
                  <a:cubicBezTo>
                    <a:pt x="225171" y="12192"/>
                    <a:pt x="220853" y="5842"/>
                    <a:pt x="212852" y="0"/>
                  </a:cubicBezTo>
                  <a:close/>
                </a:path>
              </a:pathLst>
            </a:custGeom>
            <a:blipFill>
              <a:blip r:embed="rId3"/>
              <a:stretch>
                <a:fillRect l="-4715" t="-14824" r="-4303" b="-13232"/>
              </a:stretch>
            </a:blipFill>
          </p:spPr>
        </p:sp>
      </p:grpSp>
      <p:sp>
        <p:nvSpPr>
          <p:cNvPr name="Freeform 5" id="5"/>
          <p:cNvSpPr/>
          <p:nvPr/>
        </p:nvSpPr>
        <p:spPr>
          <a:xfrm flipH="false" flipV="false" rot="0">
            <a:off x="3457220" y="5717424"/>
            <a:ext cx="251432" cy="71841"/>
          </a:xfrm>
          <a:custGeom>
            <a:avLst/>
            <a:gdLst/>
            <a:ahLst/>
            <a:cxnLst/>
            <a:rect r="r" b="b" t="t" l="l"/>
            <a:pathLst>
              <a:path h="71841" w="251432">
                <a:moveTo>
                  <a:pt x="0" y="0"/>
                </a:moveTo>
                <a:lnTo>
                  <a:pt x="251432" y="0"/>
                </a:lnTo>
                <a:lnTo>
                  <a:pt x="251432" y="71841"/>
                </a:lnTo>
                <a:lnTo>
                  <a:pt x="0" y="71841"/>
                </a:lnTo>
                <a:lnTo>
                  <a:pt x="0" y="0"/>
                </a:lnTo>
                <a:close/>
              </a:path>
            </a:pathLst>
          </a:custGeom>
          <a:blipFill>
            <a:blip r:embed="rId4"/>
            <a:stretch>
              <a:fillRect l="0" t="0" r="0" b="0"/>
            </a:stretch>
          </a:blipFill>
        </p:spPr>
      </p:sp>
      <p:grpSp>
        <p:nvGrpSpPr>
          <p:cNvPr name="Group 6" id="6"/>
          <p:cNvGrpSpPr>
            <a:grpSpLocks noChangeAspect="true"/>
          </p:cNvGrpSpPr>
          <p:nvPr/>
        </p:nvGrpSpPr>
        <p:grpSpPr>
          <a:xfrm rot="0">
            <a:off x="3464817" y="5763726"/>
            <a:ext cx="115381" cy="23323"/>
            <a:chOff x="0" y="0"/>
            <a:chExt cx="217576" cy="43980"/>
          </a:xfrm>
        </p:grpSpPr>
        <p:sp>
          <p:nvSpPr>
            <p:cNvPr name="Freeform 7" id="7"/>
            <p:cNvSpPr/>
            <p:nvPr/>
          </p:nvSpPr>
          <p:spPr>
            <a:xfrm flipH="false" flipV="false" rot="0">
              <a:off x="0" y="0"/>
              <a:ext cx="217551" cy="43942"/>
            </a:xfrm>
            <a:custGeom>
              <a:avLst/>
              <a:gdLst/>
              <a:ahLst/>
              <a:cxnLst/>
              <a:rect r="r" b="b" t="t" l="l"/>
              <a:pathLst>
                <a:path h="43942" w="217551">
                  <a:moveTo>
                    <a:pt x="0" y="0"/>
                  </a:moveTo>
                  <a:cubicBezTo>
                    <a:pt x="23368" y="25146"/>
                    <a:pt x="111760" y="43815"/>
                    <a:pt x="217551" y="43942"/>
                  </a:cubicBezTo>
                  <a:lnTo>
                    <a:pt x="217551" y="43942"/>
                  </a:lnTo>
                  <a:cubicBezTo>
                    <a:pt x="194183" y="18923"/>
                    <a:pt x="105791" y="127"/>
                    <a:pt x="0" y="0"/>
                  </a:cubicBezTo>
                  <a:close/>
                </a:path>
              </a:pathLst>
            </a:custGeom>
            <a:blipFill>
              <a:blip r:embed="rId5"/>
              <a:stretch>
                <a:fillRect l="-6497" t="-27947" r="-4115" b="-23265"/>
              </a:stretch>
            </a:blipFill>
          </p:spPr>
        </p:sp>
      </p:grpSp>
      <p:sp>
        <p:nvSpPr>
          <p:cNvPr name="Freeform 8" id="8"/>
          <p:cNvSpPr/>
          <p:nvPr/>
        </p:nvSpPr>
        <p:spPr>
          <a:xfrm flipH="false" flipV="false" rot="0">
            <a:off x="2325765" y="5564765"/>
            <a:ext cx="251432" cy="71841"/>
          </a:xfrm>
          <a:custGeom>
            <a:avLst/>
            <a:gdLst/>
            <a:ahLst/>
            <a:cxnLst/>
            <a:rect r="r" b="b" t="t" l="l"/>
            <a:pathLst>
              <a:path h="71841" w="251432">
                <a:moveTo>
                  <a:pt x="0" y="0"/>
                </a:moveTo>
                <a:lnTo>
                  <a:pt x="251433" y="0"/>
                </a:lnTo>
                <a:lnTo>
                  <a:pt x="251433" y="71841"/>
                </a:lnTo>
                <a:lnTo>
                  <a:pt x="0" y="71841"/>
                </a:lnTo>
                <a:lnTo>
                  <a:pt x="0" y="0"/>
                </a:lnTo>
                <a:close/>
              </a:path>
            </a:pathLst>
          </a:custGeom>
          <a:blipFill>
            <a:blip r:embed="rId6"/>
            <a:stretch>
              <a:fillRect l="0" t="0" r="0" b="0"/>
            </a:stretch>
          </a:blipFill>
        </p:spPr>
      </p:sp>
      <p:sp>
        <p:nvSpPr>
          <p:cNvPr name="Freeform 9" id="9"/>
          <p:cNvSpPr/>
          <p:nvPr/>
        </p:nvSpPr>
        <p:spPr>
          <a:xfrm flipH="false" flipV="false" rot="0">
            <a:off x="2343727" y="5690485"/>
            <a:ext cx="565727" cy="251432"/>
          </a:xfrm>
          <a:custGeom>
            <a:avLst/>
            <a:gdLst/>
            <a:ahLst/>
            <a:cxnLst/>
            <a:rect r="r" b="b" t="t" l="l"/>
            <a:pathLst>
              <a:path h="251432" w="565727">
                <a:moveTo>
                  <a:pt x="0" y="0"/>
                </a:moveTo>
                <a:lnTo>
                  <a:pt x="565728" y="0"/>
                </a:lnTo>
                <a:lnTo>
                  <a:pt x="565728" y="251432"/>
                </a:lnTo>
                <a:lnTo>
                  <a:pt x="0" y="251432"/>
                </a:lnTo>
                <a:lnTo>
                  <a:pt x="0" y="0"/>
                </a:lnTo>
                <a:close/>
              </a:path>
            </a:pathLst>
          </a:custGeom>
          <a:blipFill>
            <a:blip r:embed="rId7"/>
            <a:stretch>
              <a:fillRect l="0" t="0" r="0" b="0"/>
            </a:stretch>
          </a:blipFill>
        </p:spPr>
      </p:sp>
      <p:sp>
        <p:nvSpPr>
          <p:cNvPr name="Freeform 10" id="10"/>
          <p:cNvSpPr/>
          <p:nvPr/>
        </p:nvSpPr>
        <p:spPr>
          <a:xfrm flipH="false" flipV="false" rot="0">
            <a:off x="2990273" y="5627629"/>
            <a:ext cx="251432" cy="71841"/>
          </a:xfrm>
          <a:custGeom>
            <a:avLst/>
            <a:gdLst/>
            <a:ahLst/>
            <a:cxnLst/>
            <a:rect r="r" b="b" t="t" l="l"/>
            <a:pathLst>
              <a:path h="71841" w="251432">
                <a:moveTo>
                  <a:pt x="0" y="0"/>
                </a:moveTo>
                <a:lnTo>
                  <a:pt x="251432" y="0"/>
                </a:lnTo>
                <a:lnTo>
                  <a:pt x="251432" y="71840"/>
                </a:lnTo>
                <a:lnTo>
                  <a:pt x="0" y="71840"/>
                </a:lnTo>
                <a:lnTo>
                  <a:pt x="0" y="0"/>
                </a:lnTo>
                <a:close/>
              </a:path>
            </a:pathLst>
          </a:custGeom>
          <a:blipFill>
            <a:blip r:embed="rId8"/>
            <a:stretch>
              <a:fillRect l="0" t="0" r="0" b="0"/>
            </a:stretch>
          </a:blipFill>
        </p:spPr>
      </p:sp>
      <p:grpSp>
        <p:nvGrpSpPr>
          <p:cNvPr name="Group 11" id="11"/>
          <p:cNvGrpSpPr>
            <a:grpSpLocks noChangeAspect="true"/>
          </p:cNvGrpSpPr>
          <p:nvPr/>
        </p:nvGrpSpPr>
        <p:grpSpPr>
          <a:xfrm rot="0">
            <a:off x="2638175" y="5783459"/>
            <a:ext cx="136185" cy="16049"/>
            <a:chOff x="0" y="0"/>
            <a:chExt cx="256807" cy="30264"/>
          </a:xfrm>
        </p:grpSpPr>
        <p:sp>
          <p:nvSpPr>
            <p:cNvPr name="Freeform 12" id="12"/>
            <p:cNvSpPr/>
            <p:nvPr/>
          </p:nvSpPr>
          <p:spPr>
            <a:xfrm flipH="false" flipV="false" rot="0">
              <a:off x="0" y="0"/>
              <a:ext cx="256794" cy="30226"/>
            </a:xfrm>
            <a:custGeom>
              <a:avLst/>
              <a:gdLst/>
              <a:ahLst/>
              <a:cxnLst/>
              <a:rect r="r" b="b" t="t" l="l"/>
              <a:pathLst>
                <a:path h="30226" w="256794">
                  <a:moveTo>
                    <a:pt x="41021" y="0"/>
                  </a:moveTo>
                  <a:cubicBezTo>
                    <a:pt x="27686" y="0"/>
                    <a:pt x="13970" y="254"/>
                    <a:pt x="0" y="635"/>
                  </a:cubicBezTo>
                  <a:cubicBezTo>
                    <a:pt x="38354" y="18288"/>
                    <a:pt x="112268" y="30226"/>
                    <a:pt x="197358" y="30226"/>
                  </a:cubicBezTo>
                  <a:cubicBezTo>
                    <a:pt x="217932" y="30226"/>
                    <a:pt x="237871" y="29591"/>
                    <a:pt x="256794" y="28194"/>
                  </a:cubicBezTo>
                  <a:cubicBezTo>
                    <a:pt x="211201" y="10287"/>
                    <a:pt x="133858" y="0"/>
                    <a:pt x="41021" y="0"/>
                  </a:cubicBezTo>
                  <a:close/>
                </a:path>
              </a:pathLst>
            </a:custGeom>
            <a:blipFill>
              <a:blip r:embed="rId9"/>
              <a:stretch>
                <a:fillRect l="-3323" t="-35672" r="-4831" b="-36134"/>
              </a:stretch>
            </a:blipFill>
          </p:spPr>
        </p:sp>
      </p:grpSp>
      <p:sp>
        <p:nvSpPr>
          <p:cNvPr name="Freeform 13" id="13"/>
          <p:cNvSpPr/>
          <p:nvPr/>
        </p:nvSpPr>
        <p:spPr>
          <a:xfrm flipH="false" flipV="false" rot="0">
            <a:off x="1271450" y="6357195"/>
            <a:ext cx="830158" cy="910561"/>
          </a:xfrm>
          <a:custGeom>
            <a:avLst/>
            <a:gdLst/>
            <a:ahLst/>
            <a:cxnLst/>
            <a:rect r="r" b="b" t="t" l="l"/>
            <a:pathLst>
              <a:path h="910561" w="830158">
                <a:moveTo>
                  <a:pt x="0" y="0"/>
                </a:moveTo>
                <a:lnTo>
                  <a:pt x="830158" y="0"/>
                </a:lnTo>
                <a:lnTo>
                  <a:pt x="830158" y="910561"/>
                </a:lnTo>
                <a:lnTo>
                  <a:pt x="0" y="910561"/>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14" id="14"/>
          <p:cNvSpPr/>
          <p:nvPr/>
        </p:nvSpPr>
        <p:spPr>
          <a:xfrm flipH="false" flipV="false" rot="0">
            <a:off x="1167612" y="3687379"/>
            <a:ext cx="5210052" cy="1290261"/>
          </a:xfrm>
          <a:custGeom>
            <a:avLst/>
            <a:gdLst/>
            <a:ahLst/>
            <a:cxnLst/>
            <a:rect r="r" b="b" t="t" l="l"/>
            <a:pathLst>
              <a:path h="1290261" w="5210052">
                <a:moveTo>
                  <a:pt x="0" y="0"/>
                </a:moveTo>
                <a:lnTo>
                  <a:pt x="5210053" y="0"/>
                </a:lnTo>
                <a:lnTo>
                  <a:pt x="5210053" y="1290261"/>
                </a:lnTo>
                <a:lnTo>
                  <a:pt x="0" y="1290261"/>
                </a:lnTo>
                <a:lnTo>
                  <a:pt x="0" y="0"/>
                </a:lnTo>
                <a:close/>
              </a:path>
            </a:pathLst>
          </a:custGeom>
          <a:blipFill>
            <a:blip r:embed="rId12"/>
            <a:stretch>
              <a:fillRect l="0" t="0" r="0" b="0"/>
            </a:stretch>
          </a:blipFill>
        </p:spPr>
      </p:sp>
      <p:sp>
        <p:nvSpPr>
          <p:cNvPr name="Freeform 15" id="15"/>
          <p:cNvSpPr/>
          <p:nvPr/>
        </p:nvSpPr>
        <p:spPr>
          <a:xfrm flipH="false" flipV="false" rot="0">
            <a:off x="1019688" y="2776142"/>
            <a:ext cx="5744713" cy="4491614"/>
          </a:xfrm>
          <a:custGeom>
            <a:avLst/>
            <a:gdLst/>
            <a:ahLst/>
            <a:cxnLst/>
            <a:rect r="r" b="b" t="t" l="l"/>
            <a:pathLst>
              <a:path h="4491614" w="5744713">
                <a:moveTo>
                  <a:pt x="0" y="0"/>
                </a:moveTo>
                <a:lnTo>
                  <a:pt x="5744713" y="0"/>
                </a:lnTo>
                <a:lnTo>
                  <a:pt x="5744713" y="4491614"/>
                </a:lnTo>
                <a:lnTo>
                  <a:pt x="0" y="4491614"/>
                </a:lnTo>
                <a:lnTo>
                  <a:pt x="0" y="0"/>
                </a:lnTo>
                <a:close/>
              </a:path>
            </a:pathLst>
          </a:custGeom>
          <a:blipFill>
            <a:blip r:embed="rId13"/>
            <a:stretch>
              <a:fillRect l="0" t="0" r="0" b="0"/>
            </a:stretch>
          </a:blipFill>
        </p:spPr>
      </p:sp>
      <p:sp>
        <p:nvSpPr>
          <p:cNvPr name="Freeform 16" id="16"/>
          <p:cNvSpPr/>
          <p:nvPr/>
        </p:nvSpPr>
        <p:spPr>
          <a:xfrm flipH="false" flipV="false" rot="0">
            <a:off x="1378496" y="5658488"/>
            <a:ext cx="54451" cy="32698"/>
          </a:xfrm>
          <a:custGeom>
            <a:avLst/>
            <a:gdLst/>
            <a:ahLst/>
            <a:cxnLst/>
            <a:rect r="r" b="b" t="t" l="l"/>
            <a:pathLst>
              <a:path h="32698" w="54451">
                <a:moveTo>
                  <a:pt x="0" y="0"/>
                </a:moveTo>
                <a:lnTo>
                  <a:pt x="54451" y="0"/>
                </a:lnTo>
                <a:lnTo>
                  <a:pt x="54451" y="32697"/>
                </a:lnTo>
                <a:lnTo>
                  <a:pt x="0" y="32697"/>
                </a:lnTo>
                <a:lnTo>
                  <a:pt x="0" y="0"/>
                </a:lnTo>
                <a:close/>
              </a:path>
            </a:pathLst>
          </a:custGeom>
          <a:blipFill>
            <a:blip r:embed="rId14"/>
            <a:stretch>
              <a:fillRect l="0" t="0" r="0" b="0"/>
            </a:stretch>
          </a:blipFill>
        </p:spPr>
      </p:sp>
      <p:sp>
        <p:nvSpPr>
          <p:cNvPr name="TextBox 17" id="17"/>
          <p:cNvSpPr txBox="true"/>
          <p:nvPr/>
        </p:nvSpPr>
        <p:spPr>
          <a:xfrm rot="0">
            <a:off x="146596" y="5208209"/>
            <a:ext cx="1308157" cy="191135"/>
          </a:xfrm>
          <a:prstGeom prst="rect">
            <a:avLst/>
          </a:prstGeom>
        </p:spPr>
        <p:txBody>
          <a:bodyPr anchor="t" rtlCol="false" tIns="0" lIns="0" bIns="0" rIns="0">
            <a:spAutoFit/>
          </a:bodyPr>
          <a:lstStyle/>
          <a:p>
            <a:pPr algn="l">
              <a:lnSpc>
                <a:spcPts val="1540"/>
              </a:lnSpc>
            </a:pPr>
            <a:r>
              <a:rPr lang="en-US" sz="1100" spc="41">
                <a:solidFill>
                  <a:srgbClr val="000105"/>
                </a:solidFill>
                <a:latin typeface="Glacial Indifference"/>
                <a:ea typeface="Glacial Indifference"/>
                <a:cs typeface="Glacial Indifference"/>
                <a:sym typeface="Glacial Indifference"/>
              </a:rPr>
              <a:t>Dermis</a:t>
            </a:r>
          </a:p>
        </p:txBody>
      </p:sp>
      <p:sp>
        <p:nvSpPr>
          <p:cNvPr name="TextBox 18" id="18"/>
          <p:cNvSpPr txBox="true"/>
          <p:nvPr/>
        </p:nvSpPr>
        <p:spPr>
          <a:xfrm rot="0">
            <a:off x="146596" y="4079843"/>
            <a:ext cx="957957" cy="191135"/>
          </a:xfrm>
          <a:prstGeom prst="rect">
            <a:avLst/>
          </a:prstGeom>
        </p:spPr>
        <p:txBody>
          <a:bodyPr anchor="t" rtlCol="false" tIns="0" lIns="0" bIns="0" rIns="0">
            <a:spAutoFit/>
          </a:bodyPr>
          <a:lstStyle/>
          <a:p>
            <a:pPr algn="l">
              <a:lnSpc>
                <a:spcPts val="1540"/>
              </a:lnSpc>
            </a:pPr>
            <a:r>
              <a:rPr lang="en-US" sz="1100" spc="44">
                <a:solidFill>
                  <a:srgbClr val="000105"/>
                </a:solidFill>
                <a:latin typeface="Glacial Indifference"/>
                <a:ea typeface="Glacial Indifference"/>
                <a:cs typeface="Glacial Indifference"/>
                <a:sym typeface="Glacial Indifference"/>
              </a:rPr>
              <a:t>Epidermis</a:t>
            </a:r>
          </a:p>
        </p:txBody>
      </p:sp>
      <p:sp>
        <p:nvSpPr>
          <p:cNvPr name="TextBox 19" id="19"/>
          <p:cNvSpPr txBox="true"/>
          <p:nvPr/>
        </p:nvSpPr>
        <p:spPr>
          <a:xfrm rot="0">
            <a:off x="124790" y="6347670"/>
            <a:ext cx="1042822" cy="495300"/>
          </a:xfrm>
          <a:prstGeom prst="rect">
            <a:avLst/>
          </a:prstGeom>
        </p:spPr>
        <p:txBody>
          <a:bodyPr anchor="t" rtlCol="false" tIns="0" lIns="0" bIns="0" rIns="0">
            <a:spAutoFit/>
          </a:bodyPr>
          <a:lstStyle/>
          <a:p>
            <a:pPr algn="just">
              <a:lnSpc>
                <a:spcPts val="1320"/>
              </a:lnSpc>
            </a:pPr>
            <a:r>
              <a:rPr lang="en-US" sz="1100" spc="44">
                <a:solidFill>
                  <a:srgbClr val="000105"/>
                </a:solidFill>
                <a:latin typeface="Glacial Indifference"/>
                <a:ea typeface="Glacial Indifference"/>
                <a:cs typeface="Glacial Indifference"/>
                <a:sym typeface="Glacial Indifference"/>
              </a:rPr>
              <a:t>Subcutaneous connective tissue</a:t>
            </a:r>
          </a:p>
        </p:txBody>
      </p:sp>
      <p:sp>
        <p:nvSpPr>
          <p:cNvPr name="TextBox 20" id="20"/>
          <p:cNvSpPr txBox="true"/>
          <p:nvPr/>
        </p:nvSpPr>
        <p:spPr>
          <a:xfrm rot="0">
            <a:off x="6764401" y="3385854"/>
            <a:ext cx="1531082" cy="191135"/>
          </a:xfrm>
          <a:prstGeom prst="rect">
            <a:avLst/>
          </a:prstGeom>
        </p:spPr>
        <p:txBody>
          <a:bodyPr anchor="t" rtlCol="false" tIns="0" lIns="0" bIns="0" rIns="0">
            <a:spAutoFit/>
          </a:bodyPr>
          <a:lstStyle/>
          <a:p>
            <a:pPr algn="l">
              <a:lnSpc>
                <a:spcPts val="1540"/>
              </a:lnSpc>
            </a:pPr>
            <a:r>
              <a:rPr lang="en-US" sz="1100" spc="44">
                <a:solidFill>
                  <a:srgbClr val="000105"/>
                </a:solidFill>
                <a:latin typeface="Glacial Indifference"/>
                <a:ea typeface="Glacial Indifference"/>
                <a:cs typeface="Glacial Indifference"/>
                <a:sym typeface="Glacial Indifference"/>
              </a:rPr>
              <a:t>Hair</a:t>
            </a:r>
          </a:p>
        </p:txBody>
      </p:sp>
      <p:sp>
        <p:nvSpPr>
          <p:cNvPr name="TextBox 21" id="21"/>
          <p:cNvSpPr txBox="true"/>
          <p:nvPr/>
        </p:nvSpPr>
        <p:spPr>
          <a:xfrm rot="0">
            <a:off x="6789639" y="4949065"/>
            <a:ext cx="1084499" cy="191135"/>
          </a:xfrm>
          <a:prstGeom prst="rect">
            <a:avLst/>
          </a:prstGeom>
        </p:spPr>
        <p:txBody>
          <a:bodyPr anchor="t" rtlCol="false" tIns="0" lIns="0" bIns="0" rIns="0">
            <a:spAutoFit/>
          </a:bodyPr>
          <a:lstStyle/>
          <a:p>
            <a:pPr algn="l">
              <a:lnSpc>
                <a:spcPts val="1539"/>
              </a:lnSpc>
            </a:pPr>
            <a:r>
              <a:rPr lang="en-US" sz="1099" spc="40">
                <a:solidFill>
                  <a:srgbClr val="000105"/>
                </a:solidFill>
                <a:latin typeface="Glacial Indifference"/>
                <a:ea typeface="Glacial Indifference"/>
                <a:cs typeface="Glacial Indifference"/>
                <a:sym typeface="Glacial Indifference"/>
              </a:rPr>
              <a:t>Nerve</a:t>
            </a:r>
          </a:p>
        </p:txBody>
      </p:sp>
      <p:sp>
        <p:nvSpPr>
          <p:cNvPr name="TextBox 22" id="22"/>
          <p:cNvSpPr txBox="true"/>
          <p:nvPr/>
        </p:nvSpPr>
        <p:spPr>
          <a:xfrm rot="0">
            <a:off x="6448754" y="7157901"/>
            <a:ext cx="1881387" cy="191135"/>
          </a:xfrm>
          <a:prstGeom prst="rect">
            <a:avLst/>
          </a:prstGeom>
        </p:spPr>
        <p:txBody>
          <a:bodyPr anchor="t" rtlCol="false" tIns="0" lIns="0" bIns="0" rIns="0">
            <a:spAutoFit/>
          </a:bodyPr>
          <a:lstStyle/>
          <a:p>
            <a:pPr algn="l">
              <a:lnSpc>
                <a:spcPts val="1540"/>
              </a:lnSpc>
            </a:pPr>
            <a:r>
              <a:rPr lang="en-US" sz="1100" spc="38">
                <a:solidFill>
                  <a:srgbClr val="000105"/>
                </a:solidFill>
                <a:latin typeface="Glacial Indifference"/>
                <a:ea typeface="Glacial Indifference"/>
                <a:cs typeface="Glacial Indifference"/>
                <a:sym typeface="Glacial Indifference"/>
              </a:rPr>
              <a:t>Adipose tissue</a:t>
            </a:r>
          </a:p>
        </p:txBody>
      </p:sp>
      <p:sp>
        <p:nvSpPr>
          <p:cNvPr name="TextBox 23" id="23"/>
          <p:cNvSpPr txBox="true"/>
          <p:nvPr/>
        </p:nvSpPr>
        <p:spPr>
          <a:xfrm rot="0">
            <a:off x="6652742" y="6125039"/>
            <a:ext cx="1642741" cy="191135"/>
          </a:xfrm>
          <a:prstGeom prst="rect">
            <a:avLst/>
          </a:prstGeom>
        </p:spPr>
        <p:txBody>
          <a:bodyPr anchor="t" rtlCol="false" tIns="0" lIns="0" bIns="0" rIns="0">
            <a:spAutoFit/>
          </a:bodyPr>
          <a:lstStyle/>
          <a:p>
            <a:pPr algn="l">
              <a:lnSpc>
                <a:spcPts val="1540"/>
              </a:lnSpc>
            </a:pPr>
            <a:r>
              <a:rPr lang="en-US" sz="1100" spc="44">
                <a:solidFill>
                  <a:srgbClr val="000105"/>
                </a:solidFill>
                <a:latin typeface="Glacial Indifference"/>
                <a:ea typeface="Glacial Indifference"/>
                <a:cs typeface="Glacial Indifference"/>
                <a:sym typeface="Glacial Indifference"/>
              </a:rPr>
              <a:t>Hair follicle</a:t>
            </a:r>
          </a:p>
        </p:txBody>
      </p:sp>
      <p:sp>
        <p:nvSpPr>
          <p:cNvPr name="TextBox 24" id="24"/>
          <p:cNvSpPr txBox="true"/>
          <p:nvPr/>
        </p:nvSpPr>
        <p:spPr>
          <a:xfrm rot="0">
            <a:off x="6515845" y="5490831"/>
            <a:ext cx="1358293" cy="191135"/>
          </a:xfrm>
          <a:prstGeom prst="rect">
            <a:avLst/>
          </a:prstGeom>
        </p:spPr>
        <p:txBody>
          <a:bodyPr anchor="t" rtlCol="false" tIns="0" lIns="0" bIns="0" rIns="0">
            <a:spAutoFit/>
          </a:bodyPr>
          <a:lstStyle/>
          <a:p>
            <a:pPr algn="l">
              <a:lnSpc>
                <a:spcPts val="1540"/>
              </a:lnSpc>
            </a:pPr>
            <a:r>
              <a:rPr lang="en-US" sz="1100" spc="44">
                <a:solidFill>
                  <a:srgbClr val="000105"/>
                </a:solidFill>
                <a:latin typeface="Glacial Indifference"/>
                <a:ea typeface="Glacial Indifference"/>
                <a:cs typeface="Glacial Indifference"/>
                <a:sym typeface="Glacial Indifference"/>
              </a:rPr>
              <a:t>Sweat gland</a:t>
            </a:r>
          </a:p>
        </p:txBody>
      </p:sp>
      <p:sp>
        <p:nvSpPr>
          <p:cNvPr name="TextBox 25" id="25"/>
          <p:cNvSpPr txBox="true"/>
          <p:nvPr/>
        </p:nvSpPr>
        <p:spPr>
          <a:xfrm rot="0">
            <a:off x="6568165" y="3998563"/>
            <a:ext cx="1642566" cy="191135"/>
          </a:xfrm>
          <a:prstGeom prst="rect">
            <a:avLst/>
          </a:prstGeom>
        </p:spPr>
        <p:txBody>
          <a:bodyPr anchor="t" rtlCol="false" tIns="0" lIns="0" bIns="0" rIns="0">
            <a:spAutoFit/>
          </a:bodyPr>
          <a:lstStyle/>
          <a:p>
            <a:pPr algn="l">
              <a:lnSpc>
                <a:spcPts val="1540"/>
              </a:lnSpc>
            </a:pPr>
            <a:r>
              <a:rPr lang="en-US" sz="1100" spc="41">
                <a:solidFill>
                  <a:srgbClr val="000105"/>
                </a:solidFill>
                <a:latin typeface="Glacial Indifference"/>
                <a:ea typeface="Glacial Indifference"/>
                <a:cs typeface="Glacial Indifference"/>
                <a:sym typeface="Glacial Indifference"/>
              </a:rPr>
              <a:t>Sweat pore</a:t>
            </a:r>
          </a:p>
        </p:txBody>
      </p:sp>
    </p:spTree>
  </p:cSld>
  <p:clrMapOvr>
    <a:masterClrMapping/>
  </p:clrMapOvr>
</p:sld>
</file>

<file path=ppt/slides/slide3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a:grpSpLocks noChangeAspect="true"/>
          </p:cNvGrpSpPr>
          <p:nvPr/>
        </p:nvGrpSpPr>
        <p:grpSpPr>
          <a:xfrm rot="0">
            <a:off x="0" y="310256"/>
            <a:ext cx="8081450" cy="10381744"/>
            <a:chOff x="0" y="0"/>
            <a:chExt cx="4742396" cy="6092266"/>
          </a:xfrm>
        </p:grpSpPr>
        <p:sp>
          <p:nvSpPr>
            <p:cNvPr name="Freeform 3" id="3"/>
            <p:cNvSpPr/>
            <p:nvPr/>
          </p:nvSpPr>
          <p:spPr>
            <a:xfrm flipH="false" flipV="false" rot="0">
              <a:off x="0" y="0"/>
              <a:ext cx="4742434" cy="6092317"/>
            </a:xfrm>
            <a:custGeom>
              <a:avLst/>
              <a:gdLst/>
              <a:ahLst/>
              <a:cxnLst/>
              <a:rect r="r" b="b" t="t" l="l"/>
              <a:pathLst>
                <a:path h="6092317" w="4742434">
                  <a:moveTo>
                    <a:pt x="0" y="0"/>
                  </a:moveTo>
                  <a:lnTo>
                    <a:pt x="0" y="6092317"/>
                  </a:lnTo>
                  <a:lnTo>
                    <a:pt x="4742434" y="6092317"/>
                  </a:lnTo>
                  <a:lnTo>
                    <a:pt x="4742434" y="0"/>
                  </a:lnTo>
                  <a:close/>
                </a:path>
              </a:pathLst>
            </a:custGeom>
            <a:blipFill>
              <a:blip r:embed="rId2"/>
              <a:stretch>
                <a:fillRect l="-359" t="0" r="-374" b="0"/>
              </a:stretch>
            </a:blipFill>
          </p:spPr>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51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5433892"/>
            <a:ext cx="7123825" cy="5094810"/>
            <a:chOff x="0" y="0"/>
            <a:chExt cx="2553018" cy="1825865"/>
          </a:xfrm>
        </p:grpSpPr>
        <p:sp>
          <p:nvSpPr>
            <p:cNvPr name="Freeform 6" id="6"/>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F0EDEA">
                <a:alpha val="34902"/>
              </a:srgbClr>
            </a:solidFill>
            <a:ln cap="sq">
              <a:noFill/>
              <a:prstDash val="sysDot"/>
              <a:miter/>
            </a:ln>
          </p:spPr>
        </p:sp>
        <p:sp>
          <p:nvSpPr>
            <p:cNvPr name="TextBox 7" id="7"/>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8" id="8"/>
          <p:cNvSpPr txBox="true"/>
          <p:nvPr/>
        </p:nvSpPr>
        <p:spPr>
          <a:xfrm rot="0">
            <a:off x="715790" y="629322"/>
            <a:ext cx="6048000" cy="4497603"/>
          </a:xfrm>
          <a:prstGeom prst="rect">
            <a:avLst/>
          </a:prstGeom>
        </p:spPr>
        <p:txBody>
          <a:bodyPr anchor="t" rtlCol="false" tIns="0" lIns="0" bIns="0" rIns="0">
            <a:spAutoFit/>
          </a:bodyPr>
          <a:lstStyle/>
          <a:p>
            <a:pPr algn="l">
              <a:lnSpc>
                <a:spcPts val="1903"/>
              </a:lnSpc>
            </a:pPr>
            <a:r>
              <a:rPr lang="en-US" sz="1359">
                <a:solidFill>
                  <a:srgbClr val="000000"/>
                </a:solidFill>
                <a:latin typeface="Glacial Indifference"/>
                <a:ea typeface="Glacial Indifference"/>
                <a:cs typeface="Glacial Indifference"/>
                <a:sym typeface="Glacial Indifference"/>
              </a:rPr>
              <a:t>The dermis consists of two layers. The superficial papillary layer, with its many crests and valleys, forms an intimate and extensive contact surface with the epidermis. That layer contains fewer collagen fibers and more connective tissue cells or fibroblasts. </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It is mainly characterized by the fine capillary loops of blood vessels feeding the epidermis. The deeper reticular layer consists of a compact network of thick collagen fibers, which gives the dermis its firmness.</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Both layers are bathed in a supple, watery gel matrix of hyaluronan (or hyaluronic acid) that holds it all together. Fine elastin fibers bind the collagen fibers together and provide additional resilience.</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Nerves make their way through the hypodermis to the dermis, forming a network of sensors that send signals to the central nervous system. Blood vessels also penetrate from the depths to provide oxygen, nutrition and information to the skin.</a:t>
            </a:r>
          </a:p>
          <a:p>
            <a:pPr algn="l">
              <a:lnSpc>
                <a:spcPts val="1781"/>
              </a:lnSpc>
            </a:pPr>
          </a:p>
          <a:p>
            <a:pPr algn="l">
              <a:lnSpc>
                <a:spcPts val="1781"/>
              </a:lnSpc>
            </a:pPr>
          </a:p>
        </p:txBody>
      </p:sp>
      <p:sp>
        <p:nvSpPr>
          <p:cNvPr name="Freeform 9" id="9"/>
          <p:cNvSpPr/>
          <p:nvPr/>
        </p:nvSpPr>
        <p:spPr>
          <a:xfrm flipH="false" flipV="false" rot="0">
            <a:off x="218087" y="6294983"/>
            <a:ext cx="2723953" cy="2777233"/>
          </a:xfrm>
          <a:custGeom>
            <a:avLst/>
            <a:gdLst/>
            <a:ahLst/>
            <a:cxnLst/>
            <a:rect r="r" b="b" t="t" l="l"/>
            <a:pathLst>
              <a:path h="2777233" w="2723953">
                <a:moveTo>
                  <a:pt x="0" y="0"/>
                </a:moveTo>
                <a:lnTo>
                  <a:pt x="2723953" y="0"/>
                </a:lnTo>
                <a:lnTo>
                  <a:pt x="2723953" y="2777233"/>
                </a:lnTo>
                <a:lnTo>
                  <a:pt x="0" y="2777233"/>
                </a:lnTo>
                <a:lnTo>
                  <a:pt x="0" y="0"/>
                </a:lnTo>
                <a:close/>
              </a:path>
            </a:pathLst>
          </a:custGeom>
          <a:blipFill>
            <a:blip r:embed="rId2"/>
            <a:stretch>
              <a:fillRect l="0" t="0" r="0" b="0"/>
            </a:stretch>
          </a:blipFill>
        </p:spPr>
      </p:sp>
      <p:sp>
        <p:nvSpPr>
          <p:cNvPr name="TextBox 10" id="10"/>
          <p:cNvSpPr txBox="true"/>
          <p:nvPr/>
        </p:nvSpPr>
        <p:spPr>
          <a:xfrm rot="0">
            <a:off x="3235751" y="5326950"/>
            <a:ext cx="4106161" cy="3948582"/>
          </a:xfrm>
          <a:prstGeom prst="rect">
            <a:avLst/>
          </a:prstGeom>
        </p:spPr>
        <p:txBody>
          <a:bodyPr anchor="t" rtlCol="false" tIns="0" lIns="0" bIns="0" rIns="0">
            <a:spAutoFit/>
          </a:bodyPr>
          <a:lstStyle/>
          <a:p>
            <a:pPr algn="l">
              <a:lnSpc>
                <a:spcPts val="1740"/>
              </a:lnSpc>
            </a:pPr>
          </a:p>
          <a:p>
            <a:pPr algn="l">
              <a:lnSpc>
                <a:spcPts val="1740"/>
              </a:lnSpc>
            </a:pPr>
            <a:r>
              <a:rPr lang="en-US" sz="1359">
                <a:solidFill>
                  <a:srgbClr val="000000"/>
                </a:solidFill>
                <a:latin typeface="Glacial Indifference"/>
                <a:ea typeface="Glacial Indifference"/>
                <a:cs typeface="Glacial Indifference"/>
                <a:sym typeface="Glacial Indifference"/>
              </a:rPr>
              <a:t>Fibroblasts:</a:t>
            </a:r>
          </a:p>
          <a:p>
            <a:pPr algn="l">
              <a:lnSpc>
                <a:spcPts val="1740"/>
              </a:lnSpc>
            </a:pPr>
          </a:p>
          <a:p>
            <a:pPr algn="l">
              <a:lnSpc>
                <a:spcPts val="1740"/>
              </a:lnSpc>
            </a:pPr>
            <a:r>
              <a:rPr lang="en-US" sz="1359">
                <a:solidFill>
                  <a:srgbClr val="000000"/>
                </a:solidFill>
                <a:latin typeface="Glacial Indifference"/>
                <a:ea typeface="Glacial Indifference"/>
                <a:cs typeface="Glacial Indifference"/>
                <a:sym typeface="Glacial Indifference"/>
              </a:rPr>
              <a:t>These cells are central production units, they produce the three main components of the dermis: collagen, elastin and hyaluronan. These determine the thickness, firmness and elasticity of the skin.</a:t>
            </a:r>
          </a:p>
          <a:p>
            <a:pPr algn="l">
              <a:lnSpc>
                <a:spcPts val="1740"/>
              </a:lnSpc>
            </a:pPr>
          </a:p>
          <a:p>
            <a:pPr algn="l">
              <a:lnSpc>
                <a:spcPts val="1740"/>
              </a:lnSpc>
            </a:pPr>
            <a:r>
              <a:rPr lang="en-US" sz="1359">
                <a:solidFill>
                  <a:srgbClr val="000000"/>
                </a:solidFill>
                <a:latin typeface="Glacial Indifference"/>
                <a:ea typeface="Glacial Indifference"/>
                <a:cs typeface="Glacial Indifference"/>
                <a:sym typeface="Glacial Indifference"/>
              </a:rPr>
              <a:t>Over the years, the activity of fibroblasts decreases, but stimulating them allows the dermis to renew itself, an important step in anti-aging.</a:t>
            </a:r>
          </a:p>
          <a:p>
            <a:pPr algn="l">
              <a:lnSpc>
                <a:spcPts val="1740"/>
              </a:lnSpc>
            </a:pPr>
          </a:p>
          <a:p>
            <a:pPr algn="l">
              <a:lnSpc>
                <a:spcPts val="1740"/>
              </a:lnSpc>
            </a:pPr>
            <a:r>
              <a:rPr lang="en-US" sz="1359">
                <a:solidFill>
                  <a:srgbClr val="000000"/>
                </a:solidFill>
                <a:latin typeface="Glacial Indifference"/>
                <a:ea typeface="Glacial Indifference"/>
                <a:cs typeface="Glacial Indifference"/>
                <a:sym typeface="Glacial Indifference"/>
              </a:rPr>
              <a:t>Collagen fibers:</a:t>
            </a:r>
          </a:p>
          <a:p>
            <a:pPr algn="l">
              <a:lnSpc>
                <a:spcPts val="1740"/>
              </a:lnSpc>
            </a:pPr>
          </a:p>
          <a:p>
            <a:pPr algn="l">
              <a:lnSpc>
                <a:spcPts val="1740"/>
              </a:lnSpc>
            </a:pPr>
            <a:r>
              <a:rPr lang="en-US" sz="1359">
                <a:solidFill>
                  <a:srgbClr val="000000"/>
                </a:solidFill>
                <a:latin typeface="Glacial Indifference"/>
                <a:ea typeface="Glacial Indifference"/>
                <a:cs typeface="Glacial Indifference"/>
                <a:sym typeface="Glacial Indifference"/>
              </a:rPr>
              <a:t>Collagen makes up 70 percent of our connective tissue. The thick, firm fibers provide the strength of the dermis. The whole thing is embedded in a gel matrix of hyaluronic acid.</a:t>
            </a:r>
          </a:p>
        </p:txBody>
      </p:sp>
    </p:spTree>
  </p:cSld>
  <p:clrMapOvr>
    <a:masterClrMapping/>
  </p:clrMapOvr>
</p:sld>
</file>

<file path=ppt/slides/slide4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18087" y="251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5449370"/>
            <a:ext cx="7123825" cy="5011182"/>
            <a:chOff x="0" y="0"/>
            <a:chExt cx="9498434" cy="6681576"/>
          </a:xfrm>
        </p:grpSpPr>
        <p:pic>
          <p:nvPicPr>
            <p:cNvPr name="Picture 6" id="6"/>
            <p:cNvPicPr>
              <a:picLocks noChangeAspect="true"/>
            </p:cNvPicPr>
            <p:nvPr/>
          </p:nvPicPr>
          <p:blipFill>
            <a:blip r:embed="rId2"/>
            <a:srcRect l="0" t="40480" r="0" b="12477"/>
            <a:stretch>
              <a:fillRect/>
            </a:stretch>
          </p:blipFill>
          <p:spPr>
            <a:xfrm flipH="false" flipV="false">
              <a:off x="0" y="0"/>
              <a:ext cx="9498434" cy="6681576"/>
            </a:xfrm>
            <a:prstGeom prst="rect">
              <a:avLst/>
            </a:prstGeom>
          </p:spPr>
        </p:pic>
      </p:grpSp>
      <p:grpSp>
        <p:nvGrpSpPr>
          <p:cNvPr name="Group 7" id="7"/>
          <p:cNvGrpSpPr/>
          <p:nvPr/>
        </p:nvGrpSpPr>
        <p:grpSpPr>
          <a:xfrm rot="0">
            <a:off x="756000" y="901302"/>
            <a:ext cx="6048000" cy="1345188"/>
            <a:chOff x="0" y="0"/>
            <a:chExt cx="8064000" cy="1793583"/>
          </a:xfrm>
        </p:grpSpPr>
        <p:sp>
          <p:nvSpPr>
            <p:cNvPr name="TextBox 8" id="8"/>
            <p:cNvSpPr txBox="true"/>
            <p:nvPr/>
          </p:nvSpPr>
          <p:spPr>
            <a:xfrm rot="0">
              <a:off x="1361871" y="1394877"/>
              <a:ext cx="5340258" cy="398706"/>
            </a:xfrm>
            <a:prstGeom prst="rect">
              <a:avLst/>
            </a:prstGeom>
          </p:spPr>
          <p:txBody>
            <a:bodyPr anchor="t" rtlCol="false" tIns="0" lIns="0" bIns="0" rIns="0">
              <a:spAutoFit/>
            </a:bodyPr>
            <a:lstStyle/>
            <a:p>
              <a:pPr algn="ctr">
                <a:lnSpc>
                  <a:spcPts val="2571"/>
                </a:lnSpc>
              </a:pPr>
              <a:r>
                <a:rPr lang="en-US" sz="1836" spc="233">
                  <a:solidFill>
                    <a:srgbClr val="000000"/>
                  </a:solidFill>
                  <a:latin typeface="Glacial Indifference"/>
                  <a:ea typeface="Glacial Indifference"/>
                  <a:cs typeface="Glacial Indifference"/>
                  <a:sym typeface="Glacial Indifference"/>
                </a:rPr>
                <a:t>SUPERBOOST.CO</a:t>
              </a:r>
            </a:p>
          </p:txBody>
        </p:sp>
        <p:sp>
          <p:nvSpPr>
            <p:cNvPr name="TextBox 9" id="9"/>
            <p:cNvSpPr txBox="true"/>
            <p:nvPr/>
          </p:nvSpPr>
          <p:spPr>
            <a:xfrm rot="0">
              <a:off x="0" y="-38100"/>
              <a:ext cx="8064000" cy="785711"/>
            </a:xfrm>
            <a:prstGeom prst="rect">
              <a:avLst/>
            </a:prstGeom>
          </p:spPr>
          <p:txBody>
            <a:bodyPr anchor="t" rtlCol="false" tIns="0" lIns="0" bIns="0" rIns="0">
              <a:spAutoFit/>
            </a:bodyPr>
            <a:lstStyle/>
            <a:p>
              <a:pPr algn="ctr">
                <a:lnSpc>
                  <a:spcPts val="4842"/>
                </a:lnSpc>
              </a:pPr>
              <a:r>
                <a:rPr lang="en-US" sz="3696" spc="73">
                  <a:solidFill>
                    <a:srgbClr val="000000"/>
                  </a:solidFill>
                  <a:latin typeface="Glacial Indifference"/>
                  <a:ea typeface="Glacial Indifference"/>
                  <a:cs typeface="Glacial Indifference"/>
                  <a:sym typeface="Glacial Indifference"/>
                </a:rPr>
                <a:t>SuperBoost cocktails</a:t>
              </a:r>
            </a:p>
          </p:txBody>
        </p:sp>
      </p:grpSp>
    </p:spTree>
  </p:cSld>
  <p:clrMapOvr>
    <a:masterClrMapping/>
  </p:clrMapOvr>
</p:sld>
</file>

<file path=ppt/slides/slide41.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sp>
        <p:nvSpPr>
          <p:cNvPr name="Freeform 2" id="2"/>
          <p:cNvSpPr/>
          <p:nvPr/>
        </p:nvSpPr>
        <p:spPr>
          <a:xfrm flipH="false" flipV="false" rot="0">
            <a:off x="0" y="-795640"/>
            <a:ext cx="7668000" cy="11487640"/>
          </a:xfrm>
          <a:custGeom>
            <a:avLst/>
            <a:gdLst/>
            <a:ahLst/>
            <a:cxnLst/>
            <a:rect r="r" b="b" t="t" l="l"/>
            <a:pathLst>
              <a:path h="11487640" w="7668000">
                <a:moveTo>
                  <a:pt x="0" y="0"/>
                </a:moveTo>
                <a:lnTo>
                  <a:pt x="7668000" y="0"/>
                </a:lnTo>
                <a:lnTo>
                  <a:pt x="7668000" y="11487640"/>
                </a:lnTo>
                <a:lnTo>
                  <a:pt x="0" y="11487640"/>
                </a:lnTo>
                <a:lnTo>
                  <a:pt x="0" y="0"/>
                </a:lnTo>
                <a:close/>
              </a:path>
            </a:pathLst>
          </a:custGeom>
          <a:blipFill>
            <a:blip r:embed="rId2"/>
            <a:stretch>
              <a:fillRect l="0" t="0" r="0" b="0"/>
            </a:stretch>
          </a:blipFill>
        </p:spPr>
      </p:sp>
    </p:spTree>
  </p:cSld>
  <p:clrMapOvr>
    <a:masterClrMapping/>
  </p:clrMapOvr>
</p:sld>
</file>

<file path=ppt/slides/slide42.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756000"/>
            <a:ext cx="7123825" cy="9742739"/>
            <a:chOff x="0" y="0"/>
            <a:chExt cx="2553018" cy="3491578"/>
          </a:xfrm>
        </p:grpSpPr>
        <p:sp>
          <p:nvSpPr>
            <p:cNvPr name="Freeform 3" id="3"/>
            <p:cNvSpPr/>
            <p:nvPr/>
          </p:nvSpPr>
          <p:spPr>
            <a:xfrm flipH="false" flipV="false" rot="0">
              <a:off x="0" y="0"/>
              <a:ext cx="2553018" cy="3491578"/>
            </a:xfrm>
            <a:custGeom>
              <a:avLst/>
              <a:gdLst/>
              <a:ahLst/>
              <a:cxnLst/>
              <a:rect r="r" b="b" t="t" l="l"/>
              <a:pathLst>
                <a:path h="3491578" w="2553018">
                  <a:moveTo>
                    <a:pt x="0" y="0"/>
                  </a:moveTo>
                  <a:lnTo>
                    <a:pt x="2553018" y="0"/>
                  </a:lnTo>
                  <a:lnTo>
                    <a:pt x="2553018" y="3491578"/>
                  </a:lnTo>
                  <a:lnTo>
                    <a:pt x="0" y="3491578"/>
                  </a:lnTo>
                  <a:close/>
                </a:path>
              </a:pathLst>
            </a:custGeom>
            <a:solidFill>
              <a:srgbClr val="C5BEA9">
                <a:alpha val="34902"/>
              </a:srgbClr>
            </a:solidFill>
            <a:ln cap="sq">
              <a:noFill/>
              <a:prstDash val="sysDot"/>
              <a:miter/>
            </a:ln>
          </p:spPr>
        </p:sp>
        <p:sp>
          <p:nvSpPr>
            <p:cNvPr name="TextBox 4" id="4"/>
            <p:cNvSpPr txBox="true"/>
            <p:nvPr/>
          </p:nvSpPr>
          <p:spPr>
            <a:xfrm>
              <a:off x="0" y="-28575"/>
              <a:ext cx="2553018" cy="3520153"/>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756000" y="736950"/>
            <a:ext cx="6000374" cy="10736453"/>
          </a:xfrm>
          <a:prstGeom prst="rect">
            <a:avLst/>
          </a:prstGeom>
        </p:spPr>
        <p:txBody>
          <a:bodyPr anchor="t" rtlCol="false" tIns="0" lIns="0" bIns="0" rIns="0">
            <a:spAutoFit/>
          </a:bodyPr>
          <a:lstStyle/>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Skin Lifting Cocktail</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Treatment aimed at reducing wrinkle lines and softening expression lines.</a:t>
            </a:r>
          </a:p>
          <a:p>
            <a:pPr algn="just">
              <a:lnSpc>
                <a:spcPts val="1767"/>
              </a:lnSpc>
            </a:pPr>
            <a:r>
              <a:rPr lang="en-US" sz="1359">
                <a:solidFill>
                  <a:srgbClr val="000000"/>
                </a:solidFill>
                <a:latin typeface="Glacial Indifference"/>
                <a:ea typeface="Glacial Indifference"/>
                <a:cs typeface="Glacial Indifference"/>
                <a:sym typeface="Glacial Indifference"/>
              </a:rPr>
              <a:t>It accelerates regeneration and restores the firmness of tissues affected by the aging process, helping to counteract sagging.</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A cocktail that directly increases collagen and elastin formation and stimulates fibroblast activity.</a:t>
            </a:r>
          </a:p>
          <a:p>
            <a:pPr algn="just">
              <a:lnSpc>
                <a:spcPts val="1767"/>
              </a:lnSpc>
            </a:pPr>
            <a:r>
              <a:rPr lang="en-US" sz="1359">
                <a:solidFill>
                  <a:srgbClr val="000000"/>
                </a:solidFill>
                <a:latin typeface="Glacial Indifference"/>
                <a:ea typeface="Glacial Indifference"/>
                <a:cs typeface="Glacial Indifference"/>
                <a:sym typeface="Glacial Indifference"/>
              </a:rPr>
              <a:t>It supports the formation of the dermal extracellular matrix. The intact ingredients prevent oxidation of the cells and restore the skin’s firmness.</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Results</a:t>
            </a:r>
          </a:p>
          <a:p>
            <a:pPr algn="just">
              <a:lnSpc>
                <a:spcPts val="1767"/>
              </a:lnSpc>
            </a:pPr>
            <a:r>
              <a:rPr lang="en-US" sz="1359">
                <a:solidFill>
                  <a:srgbClr val="000000"/>
                </a:solidFill>
                <a:latin typeface="Glacial Indifference"/>
                <a:ea typeface="Glacial Indifference"/>
                <a:cs typeface="Glacial Indifference"/>
                <a:sym typeface="Glacial Indifference"/>
              </a:rPr>
              <a:t> • Effectively combats flaccidity.</a:t>
            </a:r>
          </a:p>
          <a:p>
            <a:pPr algn="just">
              <a:lnSpc>
                <a:spcPts val="1767"/>
              </a:lnSpc>
            </a:pPr>
            <a:r>
              <a:rPr lang="en-US" sz="1359">
                <a:solidFill>
                  <a:srgbClr val="000000"/>
                </a:solidFill>
                <a:latin typeface="Glacial Indifference"/>
                <a:ea typeface="Glacial Indifference"/>
                <a:cs typeface="Glacial Indifference"/>
                <a:sym typeface="Glacial Indifference"/>
              </a:rPr>
              <a:t> • Improves firmness and elasticity.</a:t>
            </a:r>
          </a:p>
          <a:p>
            <a:pPr algn="just">
              <a:lnSpc>
                <a:spcPts val="1767"/>
              </a:lnSpc>
            </a:pPr>
            <a:r>
              <a:rPr lang="en-US" sz="1359">
                <a:solidFill>
                  <a:srgbClr val="000000"/>
                </a:solidFill>
                <a:latin typeface="Glacial Indifference"/>
                <a:ea typeface="Glacial Indifference"/>
                <a:cs typeface="Glacial Indifference"/>
                <a:sym typeface="Glacial Indifference"/>
              </a:rPr>
              <a:t> • Strengthens and rejuvenates.</a:t>
            </a:r>
          </a:p>
          <a:p>
            <a:pPr algn="just">
              <a:lnSpc>
                <a:spcPts val="1767"/>
              </a:lnSpc>
            </a:pPr>
            <a:r>
              <a:rPr lang="en-US" sz="1359">
                <a:solidFill>
                  <a:srgbClr val="000000"/>
                </a:solidFill>
                <a:latin typeface="Glacial Indifference"/>
                <a:ea typeface="Glacial Indifference"/>
                <a:cs typeface="Glacial Indifference"/>
                <a:sym typeface="Glacial Indifference"/>
              </a:rPr>
              <a:t> • Restores the skin’s glow.</a:t>
            </a:r>
          </a:p>
          <a:p>
            <a:pPr algn="just">
              <a:lnSpc>
                <a:spcPts val="1767"/>
              </a:lnSpc>
            </a:pPr>
            <a:r>
              <a:rPr lang="en-US" sz="1359">
                <a:solidFill>
                  <a:srgbClr val="000000"/>
                </a:solidFill>
                <a:latin typeface="Glacial Indifference"/>
                <a:ea typeface="Glacial Indifference"/>
                <a:cs typeface="Glacial Indifference"/>
                <a:sym typeface="Glacial Indifference"/>
              </a:rPr>
              <a:t> • Anti–free radicals.</a:t>
            </a:r>
          </a:p>
          <a:p>
            <a:pPr algn="just">
              <a:lnSpc>
                <a:spcPts val="1767"/>
              </a:lnSpc>
            </a:pPr>
            <a:r>
              <a:rPr lang="en-US" sz="1359">
                <a:solidFill>
                  <a:srgbClr val="000000"/>
                </a:solidFill>
                <a:latin typeface="Glacial Indifference"/>
                <a:ea typeface="Glacial Indifference"/>
                <a:cs typeface="Glacial Indifference"/>
                <a:sym typeface="Glacial Indifference"/>
              </a:rPr>
              <a:t> • Visible results from the first session.</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Key active ingredients: DMAE, Vitamin B5, Organic Silicon</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DMAE</a:t>
            </a:r>
          </a:p>
          <a:p>
            <a:pPr algn="just">
              <a:lnSpc>
                <a:spcPts val="1767"/>
              </a:lnSpc>
            </a:pPr>
            <a:r>
              <a:rPr lang="en-US" sz="1359">
                <a:solidFill>
                  <a:srgbClr val="000000"/>
                </a:solidFill>
                <a:latin typeface="Glacial Indifference"/>
                <a:ea typeface="Glacial Indifference"/>
                <a:cs typeface="Glacial Indifference"/>
                <a:sym typeface="Glacial Indifference"/>
              </a:rPr>
              <a:t> Antioxidant with anti-aging effects. It is known for generating a significant firming action.</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Vitamin B5</a:t>
            </a:r>
          </a:p>
          <a:p>
            <a:pPr algn="just">
              <a:lnSpc>
                <a:spcPts val="1767"/>
              </a:lnSpc>
            </a:pPr>
            <a:r>
              <a:rPr lang="en-US" sz="1359">
                <a:solidFill>
                  <a:srgbClr val="000000"/>
                </a:solidFill>
                <a:latin typeface="Glacial Indifference"/>
                <a:ea typeface="Glacial Indifference"/>
                <a:cs typeface="Glacial Indifference"/>
                <a:sym typeface="Glacial Indifference"/>
              </a:rPr>
              <a:t> On the skin, panthenol helps make the skin more supple and elastic while reducing superficial signs of aging. It penetrates the skin and is converted into pantothenic acid (Vitamin B5), which is a component of coenzyme A; this promotes energy supply to the cells and accelerates the formation of new skin cells.</a:t>
            </a: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 </a:t>
            </a:r>
          </a:p>
        </p:txBody>
      </p:sp>
      <p:sp>
        <p:nvSpPr>
          <p:cNvPr name="Freeform 6" id="6"/>
          <p:cNvSpPr/>
          <p:nvPr/>
        </p:nvSpPr>
        <p:spPr>
          <a:xfrm flipH="false" flipV="false" rot="0">
            <a:off x="218087" y="108000"/>
            <a:ext cx="7233913" cy="1972885"/>
          </a:xfrm>
          <a:custGeom>
            <a:avLst/>
            <a:gdLst/>
            <a:ahLst/>
            <a:cxnLst/>
            <a:rect r="r" b="b" t="t" l="l"/>
            <a:pathLst>
              <a:path h="1972885" w="7233913">
                <a:moveTo>
                  <a:pt x="0" y="0"/>
                </a:moveTo>
                <a:lnTo>
                  <a:pt x="7233913" y="0"/>
                </a:lnTo>
                <a:lnTo>
                  <a:pt x="7233913" y="1972885"/>
                </a:lnTo>
                <a:lnTo>
                  <a:pt x="0" y="1972885"/>
                </a:lnTo>
                <a:lnTo>
                  <a:pt x="0" y="0"/>
                </a:lnTo>
                <a:close/>
              </a:path>
            </a:pathLst>
          </a:custGeom>
          <a:blipFill>
            <a:blip r:embed="rId2"/>
            <a:stretch>
              <a:fillRect l="0" t="0" r="0" b="0"/>
            </a:stretch>
          </a:blipFill>
        </p:spPr>
      </p:sp>
    </p:spTree>
  </p:cSld>
  <p:clrMapOvr>
    <a:masterClrMapping/>
  </p:clrMapOvr>
</p:sld>
</file>

<file path=ppt/slides/slide43.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756000"/>
            <a:ext cx="7123825" cy="9742739"/>
            <a:chOff x="0" y="0"/>
            <a:chExt cx="2553018" cy="3491578"/>
          </a:xfrm>
        </p:grpSpPr>
        <p:sp>
          <p:nvSpPr>
            <p:cNvPr name="Freeform 3" id="3"/>
            <p:cNvSpPr/>
            <p:nvPr/>
          </p:nvSpPr>
          <p:spPr>
            <a:xfrm flipH="false" flipV="false" rot="0">
              <a:off x="0" y="0"/>
              <a:ext cx="2553018" cy="3491578"/>
            </a:xfrm>
            <a:custGeom>
              <a:avLst/>
              <a:gdLst/>
              <a:ahLst/>
              <a:cxnLst/>
              <a:rect r="r" b="b" t="t" l="l"/>
              <a:pathLst>
                <a:path h="3491578" w="2553018">
                  <a:moveTo>
                    <a:pt x="0" y="0"/>
                  </a:moveTo>
                  <a:lnTo>
                    <a:pt x="2553018" y="0"/>
                  </a:lnTo>
                  <a:lnTo>
                    <a:pt x="2553018" y="3491578"/>
                  </a:lnTo>
                  <a:lnTo>
                    <a:pt x="0" y="3491578"/>
                  </a:lnTo>
                  <a:close/>
                </a:path>
              </a:pathLst>
            </a:custGeom>
            <a:solidFill>
              <a:srgbClr val="C5BEA9">
                <a:alpha val="34902"/>
              </a:srgbClr>
            </a:solidFill>
            <a:ln cap="sq">
              <a:noFill/>
              <a:prstDash val="sysDot"/>
              <a:miter/>
            </a:ln>
          </p:spPr>
        </p:sp>
        <p:sp>
          <p:nvSpPr>
            <p:cNvPr name="TextBox 4" id="4"/>
            <p:cNvSpPr txBox="true"/>
            <p:nvPr/>
          </p:nvSpPr>
          <p:spPr>
            <a:xfrm>
              <a:off x="0" y="-28575"/>
              <a:ext cx="2553018" cy="3520153"/>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756000" y="2391186"/>
            <a:ext cx="6000374" cy="8107553"/>
          </a:xfrm>
          <a:prstGeom prst="rect">
            <a:avLst/>
          </a:prstGeom>
        </p:spPr>
        <p:txBody>
          <a:bodyPr anchor="t" rtlCol="false" tIns="0" lIns="0" bIns="0" rIns="0">
            <a:spAutoFit/>
          </a:bodyPr>
          <a:lstStyle/>
          <a:p>
            <a:pPr algn="just">
              <a:lnSpc>
                <a:spcPts val="1767"/>
              </a:lnSpc>
            </a:pP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Methylsilanol Mannuronate</a:t>
            </a:r>
          </a:p>
          <a:p>
            <a:pPr algn="just">
              <a:lnSpc>
                <a:spcPts val="1767"/>
              </a:lnSpc>
            </a:pPr>
            <a:r>
              <a:rPr lang="en-US" sz="1359">
                <a:solidFill>
                  <a:srgbClr val="000000"/>
                </a:solidFill>
                <a:latin typeface="Glacial Indifference"/>
                <a:ea typeface="Glacial Indifference"/>
                <a:cs typeface="Glacial Indifference"/>
                <a:sym typeface="Glacial Indifference"/>
              </a:rPr>
              <a:t> An organic derivative of seaweed that binds moisture in the epidermis, thereby firming and strengthening the skin. The additional seaweed extract found in Methylsilanol Mannuronate provides long-lasting hydration and helps combat the breakdown of collagen and elastin fibers, resulting in firmer skin.</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Properties:</a:t>
            </a:r>
          </a:p>
          <a:p>
            <a:pPr algn="just">
              <a:lnSpc>
                <a:spcPts val="1767"/>
              </a:lnSpc>
            </a:pPr>
          </a:p>
          <a:p>
            <a:pPr algn="just"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Known for fighting free radicals.</a:t>
            </a:r>
          </a:p>
          <a:p>
            <a:pPr algn="just"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Acts as an antioxidant to actively prevent premature aging.</a:t>
            </a:r>
          </a:p>
          <a:p>
            <a:pPr algn="just"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In vitro studies have shown that Methylsilanol Mannuronate normalizes cellular metabolism, acts as a tissue regenerator, and helps reduce the appearance of cellulite.</a:t>
            </a:r>
          </a:p>
          <a:p>
            <a:pPr algn="just"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Seaweed also has detoxifying properties.</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Methylsilanol Mannuronate is considered a safe ingredient for skincare products and is both organic and natural.</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General Product Presentation</a:t>
            </a:r>
          </a:p>
          <a:p>
            <a:pPr algn="just"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Packaging: Sterile ampoules with printed Topaz</a:t>
            </a:r>
          </a:p>
          <a:p>
            <a:pPr algn="just"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Pack: 5 ampoules per box</a:t>
            </a:r>
          </a:p>
          <a:p>
            <a:pPr algn="just"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Presentation: Ampoules of 10 ml or 5 ml</a:t>
            </a:r>
          </a:p>
          <a:p>
            <a:pPr algn="just"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Storage conditions: Store between 2°C and 25°C.</a:t>
            </a:r>
          </a:p>
          <a:p>
            <a:pPr algn="just">
              <a:lnSpc>
                <a:spcPts val="1767"/>
              </a:lnSpc>
            </a:pPr>
            <a:r>
              <a:rPr lang="en-US" sz="1359">
                <a:solidFill>
                  <a:srgbClr val="000000"/>
                </a:solidFill>
                <a:latin typeface="Glacial Indifference"/>
                <a:ea typeface="Glacial Indifference"/>
                <a:cs typeface="Glacial Indifference"/>
                <a:sym typeface="Glacial Indifference"/>
              </a:rPr>
              <a:t>Avoid placing the product:</a:t>
            </a:r>
          </a:p>
          <a:p>
            <a:pPr algn="just"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In contact with the ground</a:t>
            </a:r>
          </a:p>
          <a:p>
            <a:pPr algn="just"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Near moisture</a:t>
            </a:r>
          </a:p>
          <a:p>
            <a:pPr algn="just"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In direct sunlight</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Period after opening:</a:t>
            </a:r>
          </a:p>
          <a:p>
            <a:pPr algn="just">
              <a:lnSpc>
                <a:spcPts val="1767"/>
              </a:lnSpc>
            </a:pPr>
            <a:r>
              <a:rPr lang="en-US" sz="1359">
                <a:solidFill>
                  <a:srgbClr val="000000"/>
                </a:solidFill>
                <a:latin typeface="Glacial Indifference"/>
                <a:ea typeface="Glacial Indifference"/>
                <a:cs typeface="Glacial Indifference"/>
                <a:sym typeface="Glacial Indifference"/>
              </a:rPr>
              <a:t> Stable for 1 month when refrigerated (repeatedly tested with microbiological controls).</a:t>
            </a:r>
          </a:p>
          <a:p>
            <a:pPr algn="just">
              <a:lnSpc>
                <a:spcPts val="1767"/>
              </a:lnSpc>
            </a:pPr>
          </a:p>
          <a:p>
            <a:pPr algn="just">
              <a:lnSpc>
                <a:spcPts val="1767"/>
              </a:lnSpc>
            </a:pPr>
          </a:p>
          <a:p>
            <a:pPr algn="just">
              <a:lnSpc>
                <a:spcPts val="1767"/>
              </a:lnSpc>
            </a:pPr>
          </a:p>
          <a:p>
            <a:pPr algn="just">
              <a:lnSpc>
                <a:spcPts val="1767"/>
              </a:lnSpc>
            </a:pPr>
          </a:p>
        </p:txBody>
      </p:sp>
      <p:sp>
        <p:nvSpPr>
          <p:cNvPr name="Freeform 6" id="6"/>
          <p:cNvSpPr/>
          <p:nvPr/>
        </p:nvSpPr>
        <p:spPr>
          <a:xfrm flipH="false" flipV="false" rot="0">
            <a:off x="218087" y="108000"/>
            <a:ext cx="7233913" cy="1972885"/>
          </a:xfrm>
          <a:custGeom>
            <a:avLst/>
            <a:gdLst/>
            <a:ahLst/>
            <a:cxnLst/>
            <a:rect r="r" b="b" t="t" l="l"/>
            <a:pathLst>
              <a:path h="1972885" w="7233913">
                <a:moveTo>
                  <a:pt x="0" y="0"/>
                </a:moveTo>
                <a:lnTo>
                  <a:pt x="7233913" y="0"/>
                </a:lnTo>
                <a:lnTo>
                  <a:pt x="7233913" y="1972885"/>
                </a:lnTo>
                <a:lnTo>
                  <a:pt x="0" y="1972885"/>
                </a:lnTo>
                <a:lnTo>
                  <a:pt x="0" y="0"/>
                </a:lnTo>
                <a:close/>
              </a:path>
            </a:pathLst>
          </a:custGeom>
          <a:blipFill>
            <a:blip r:embed="rId2"/>
            <a:stretch>
              <a:fillRect l="0" t="0" r="0" b="0"/>
            </a:stretch>
          </a:blipFill>
        </p:spPr>
      </p:sp>
    </p:spTree>
  </p:cSld>
  <p:clrMapOvr>
    <a:masterClrMapping/>
  </p:clrMapOvr>
</p:sld>
</file>

<file path=ppt/slides/slide44.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756000"/>
            <a:ext cx="7123825" cy="9742739"/>
            <a:chOff x="0" y="0"/>
            <a:chExt cx="2553018" cy="3491578"/>
          </a:xfrm>
        </p:grpSpPr>
        <p:sp>
          <p:nvSpPr>
            <p:cNvPr name="Freeform 3" id="3"/>
            <p:cNvSpPr/>
            <p:nvPr/>
          </p:nvSpPr>
          <p:spPr>
            <a:xfrm flipH="false" flipV="false" rot="0">
              <a:off x="0" y="0"/>
              <a:ext cx="2553018" cy="3491578"/>
            </a:xfrm>
            <a:custGeom>
              <a:avLst/>
              <a:gdLst/>
              <a:ahLst/>
              <a:cxnLst/>
              <a:rect r="r" b="b" t="t" l="l"/>
              <a:pathLst>
                <a:path h="3491578" w="2553018">
                  <a:moveTo>
                    <a:pt x="0" y="0"/>
                  </a:moveTo>
                  <a:lnTo>
                    <a:pt x="2553018" y="0"/>
                  </a:lnTo>
                  <a:lnTo>
                    <a:pt x="2553018" y="3491578"/>
                  </a:lnTo>
                  <a:lnTo>
                    <a:pt x="0" y="3491578"/>
                  </a:lnTo>
                  <a:close/>
                </a:path>
              </a:pathLst>
            </a:custGeom>
            <a:solidFill>
              <a:srgbClr val="C5BEA9">
                <a:alpha val="34902"/>
              </a:srgbClr>
            </a:solidFill>
            <a:ln cap="sq">
              <a:noFill/>
              <a:prstDash val="sysDot"/>
              <a:miter/>
            </a:ln>
          </p:spPr>
        </p:sp>
        <p:sp>
          <p:nvSpPr>
            <p:cNvPr name="TextBox 4" id="4"/>
            <p:cNvSpPr txBox="true"/>
            <p:nvPr/>
          </p:nvSpPr>
          <p:spPr>
            <a:xfrm>
              <a:off x="0" y="-28575"/>
              <a:ext cx="2553018" cy="3520153"/>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756000" y="2391186"/>
            <a:ext cx="6000374" cy="7450328"/>
          </a:xfrm>
          <a:prstGeom prst="rect">
            <a:avLst/>
          </a:prstGeom>
        </p:spPr>
        <p:txBody>
          <a:bodyPr anchor="t" rtlCol="false" tIns="0" lIns="0" bIns="0" rIns="0">
            <a:spAutoFit/>
          </a:bodyPr>
          <a:lstStyle/>
          <a:p>
            <a:pPr algn="just">
              <a:lnSpc>
                <a:spcPts val="1767"/>
              </a:lnSpc>
            </a:pP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Skin Hyaluronic Cocktail</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 Intensive cocktail based on hyaluronic acid. It contains a high concentration.</a:t>
            </a:r>
          </a:p>
          <a:p>
            <a:pPr algn="just">
              <a:lnSpc>
                <a:spcPts val="1767"/>
              </a:lnSpc>
            </a:pPr>
            <a:r>
              <a:rPr lang="en-US" sz="1359">
                <a:solidFill>
                  <a:srgbClr val="000000"/>
                </a:solidFill>
                <a:latin typeface="Glacial Indifference"/>
                <a:ea typeface="Glacial Indifference"/>
                <a:cs typeface="Glacial Indifference"/>
                <a:sym typeface="Glacial Indifference"/>
              </a:rPr>
              <a:t> Very low molecular weight, ideal for hydrating the deepest layers of the epidermis.</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Results</a:t>
            </a:r>
          </a:p>
          <a:p>
            <a:pPr algn="just">
              <a:lnSpc>
                <a:spcPts val="1767"/>
              </a:lnSpc>
            </a:pPr>
            <a:r>
              <a:rPr lang="en-US" sz="1359">
                <a:solidFill>
                  <a:srgbClr val="000000"/>
                </a:solidFill>
                <a:latin typeface="Glacial Indifference"/>
                <a:ea typeface="Glacial Indifference"/>
                <a:cs typeface="Glacial Indifference"/>
                <a:sym typeface="Glacial Indifference"/>
              </a:rPr>
              <a:t> • Improves the appearance of the skin’s micro-relief</a:t>
            </a:r>
          </a:p>
          <a:p>
            <a:pPr algn="just">
              <a:lnSpc>
                <a:spcPts val="1767"/>
              </a:lnSpc>
            </a:pPr>
            <a:r>
              <a:rPr lang="en-US" sz="1359">
                <a:solidFill>
                  <a:srgbClr val="000000"/>
                </a:solidFill>
                <a:latin typeface="Glacial Indifference"/>
                <a:ea typeface="Glacial Indifference"/>
                <a:cs typeface="Glacial Indifference"/>
                <a:sym typeface="Glacial Indifference"/>
              </a:rPr>
              <a:t> • Improves the appearance of expression lines</a:t>
            </a:r>
          </a:p>
          <a:p>
            <a:pPr algn="just">
              <a:lnSpc>
                <a:spcPts val="1767"/>
              </a:lnSpc>
            </a:pPr>
            <a:r>
              <a:rPr lang="en-US" sz="1359">
                <a:solidFill>
                  <a:srgbClr val="000000"/>
                </a:solidFill>
                <a:latin typeface="Glacial Indifference"/>
                <a:ea typeface="Glacial Indifference"/>
                <a:cs typeface="Glacial Indifference"/>
                <a:sym typeface="Glacial Indifference"/>
              </a:rPr>
              <a:t> • Improves skin texture</a:t>
            </a:r>
          </a:p>
          <a:p>
            <a:pPr algn="just">
              <a:lnSpc>
                <a:spcPts val="1767"/>
              </a:lnSpc>
            </a:pPr>
            <a:r>
              <a:rPr lang="en-US" sz="1359">
                <a:solidFill>
                  <a:srgbClr val="000000"/>
                </a:solidFill>
                <a:latin typeface="Glacial Indifference"/>
                <a:ea typeface="Glacial Indifference"/>
                <a:cs typeface="Glacial Indifference"/>
                <a:sym typeface="Glacial Indifference"/>
              </a:rPr>
              <a:t> • Provides hydration in the different layers of the skin</a:t>
            </a:r>
          </a:p>
          <a:p>
            <a:pPr algn="just">
              <a:lnSpc>
                <a:spcPts val="1767"/>
              </a:lnSpc>
            </a:pPr>
            <a:r>
              <a:rPr lang="en-US" sz="1359">
                <a:solidFill>
                  <a:srgbClr val="000000"/>
                </a:solidFill>
                <a:latin typeface="Glacial Indifference"/>
                <a:ea typeface="Glacial Indifference"/>
                <a:cs typeface="Glacial Indifference"/>
                <a:sym typeface="Glacial Indifference"/>
              </a:rPr>
              <a:t> • Leaves the skin supple, hydrated, and firmer</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Hyaluronic Acid 1%</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Hyaluronic acid with a very low molecular weight, for treatments with meso devices or Skin Pen.</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Hyaluronic acid is a synthesized mucopolysaccharide. It naturally exists in our body and is a component of many tissues and organs, such as cartilage or skin.</a:t>
            </a:r>
          </a:p>
          <a:p>
            <a:pPr algn="just">
              <a:lnSpc>
                <a:spcPts val="1767"/>
              </a:lnSpc>
            </a:pPr>
            <a:r>
              <a:rPr lang="en-US" sz="1359">
                <a:solidFill>
                  <a:srgbClr val="000000"/>
                </a:solidFill>
                <a:latin typeface="Glacial Indifference"/>
                <a:ea typeface="Glacial Indifference"/>
                <a:cs typeface="Glacial Indifference"/>
                <a:sym typeface="Glacial Indifference"/>
              </a:rPr>
              <a:t>Its function is to maintain the optimal hydration of the tissue, thereby preventing a reduction in elasticity. It promotes the production of new collagen and elastin.</a:t>
            </a:r>
          </a:p>
          <a:p>
            <a:pPr algn="just">
              <a:lnSpc>
                <a:spcPts val="1767"/>
              </a:lnSpc>
            </a:pPr>
            <a:r>
              <a:rPr lang="en-US" sz="1359">
                <a:solidFill>
                  <a:srgbClr val="000000"/>
                </a:solidFill>
                <a:latin typeface="Glacial Indifference"/>
                <a:ea typeface="Glacial Indifference"/>
                <a:cs typeface="Glacial Indifference"/>
                <a:sym typeface="Glacial Indifference"/>
              </a:rPr>
              <a:t>It stimulates peripheral blood circulation. Over the years, the presence of HA in the body decreases, so by the age of 50 it is estimated that about 50% of the substance has been lost.</a:t>
            </a:r>
          </a:p>
          <a:p>
            <a:pPr algn="just">
              <a:lnSpc>
                <a:spcPts val="1767"/>
              </a:lnSpc>
            </a:pPr>
          </a:p>
          <a:p>
            <a:pPr algn="just">
              <a:lnSpc>
                <a:spcPts val="1767"/>
              </a:lnSpc>
            </a:pP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 </a:t>
            </a:r>
          </a:p>
          <a:p>
            <a:pPr algn="just">
              <a:lnSpc>
                <a:spcPts val="1767"/>
              </a:lnSpc>
            </a:pPr>
          </a:p>
          <a:p>
            <a:pPr algn="just">
              <a:lnSpc>
                <a:spcPts val="1767"/>
              </a:lnSpc>
            </a:pPr>
          </a:p>
          <a:p>
            <a:pPr algn="just">
              <a:lnSpc>
                <a:spcPts val="1767"/>
              </a:lnSpc>
            </a:pPr>
          </a:p>
        </p:txBody>
      </p:sp>
      <p:sp>
        <p:nvSpPr>
          <p:cNvPr name="Freeform 6" id="6"/>
          <p:cNvSpPr/>
          <p:nvPr/>
        </p:nvSpPr>
        <p:spPr>
          <a:xfrm flipH="false" flipV="false" rot="0">
            <a:off x="224071" y="462464"/>
            <a:ext cx="7335929" cy="1580549"/>
          </a:xfrm>
          <a:custGeom>
            <a:avLst/>
            <a:gdLst/>
            <a:ahLst/>
            <a:cxnLst/>
            <a:rect r="r" b="b" t="t" l="l"/>
            <a:pathLst>
              <a:path h="1580549" w="7335929">
                <a:moveTo>
                  <a:pt x="0" y="0"/>
                </a:moveTo>
                <a:lnTo>
                  <a:pt x="7335929" y="0"/>
                </a:lnTo>
                <a:lnTo>
                  <a:pt x="7335929" y="1580549"/>
                </a:lnTo>
                <a:lnTo>
                  <a:pt x="0" y="1580549"/>
                </a:lnTo>
                <a:lnTo>
                  <a:pt x="0" y="0"/>
                </a:lnTo>
                <a:close/>
              </a:path>
            </a:pathLst>
          </a:custGeom>
          <a:blipFill>
            <a:blip r:embed="rId2"/>
            <a:stretch>
              <a:fillRect l="0" t="0" r="0" b="0"/>
            </a:stretch>
          </a:blipFill>
        </p:spPr>
      </p:sp>
    </p:spTree>
  </p:cSld>
  <p:clrMapOvr>
    <a:masterClrMapping/>
  </p:clrMapOvr>
</p:sld>
</file>

<file path=ppt/slides/slide45.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756000"/>
            <a:ext cx="7123825" cy="9742739"/>
            <a:chOff x="0" y="0"/>
            <a:chExt cx="2553018" cy="3491578"/>
          </a:xfrm>
        </p:grpSpPr>
        <p:sp>
          <p:nvSpPr>
            <p:cNvPr name="Freeform 3" id="3"/>
            <p:cNvSpPr/>
            <p:nvPr/>
          </p:nvSpPr>
          <p:spPr>
            <a:xfrm flipH="false" flipV="false" rot="0">
              <a:off x="0" y="0"/>
              <a:ext cx="2553018" cy="3491578"/>
            </a:xfrm>
            <a:custGeom>
              <a:avLst/>
              <a:gdLst/>
              <a:ahLst/>
              <a:cxnLst/>
              <a:rect r="r" b="b" t="t" l="l"/>
              <a:pathLst>
                <a:path h="3491578" w="2553018">
                  <a:moveTo>
                    <a:pt x="0" y="0"/>
                  </a:moveTo>
                  <a:lnTo>
                    <a:pt x="2553018" y="0"/>
                  </a:lnTo>
                  <a:lnTo>
                    <a:pt x="2553018" y="3491578"/>
                  </a:lnTo>
                  <a:lnTo>
                    <a:pt x="0" y="3491578"/>
                  </a:lnTo>
                  <a:close/>
                </a:path>
              </a:pathLst>
            </a:custGeom>
            <a:solidFill>
              <a:srgbClr val="C5BEA9">
                <a:alpha val="34902"/>
              </a:srgbClr>
            </a:solidFill>
            <a:ln cap="sq">
              <a:noFill/>
              <a:prstDash val="sysDot"/>
              <a:miter/>
            </a:ln>
          </p:spPr>
        </p:sp>
        <p:sp>
          <p:nvSpPr>
            <p:cNvPr name="TextBox 4" id="4"/>
            <p:cNvSpPr txBox="true"/>
            <p:nvPr/>
          </p:nvSpPr>
          <p:spPr>
            <a:xfrm>
              <a:off x="0" y="-28575"/>
              <a:ext cx="2553018" cy="3520153"/>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756000" y="2391186"/>
            <a:ext cx="6000374" cy="5040503"/>
          </a:xfrm>
          <a:prstGeom prst="rect">
            <a:avLst/>
          </a:prstGeom>
        </p:spPr>
        <p:txBody>
          <a:bodyPr anchor="t" rtlCol="false" tIns="0" lIns="0" bIns="0" rIns="0">
            <a:spAutoFit/>
          </a:bodyPr>
          <a:lstStyle/>
          <a:p>
            <a:pPr algn="just">
              <a:lnSpc>
                <a:spcPts val="1767"/>
              </a:lnSpc>
            </a:pPr>
          </a:p>
          <a:p>
            <a:pPr algn="just">
              <a:lnSpc>
                <a:spcPts val="1767"/>
              </a:lnSpc>
            </a:pP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General product presentation</a:t>
            </a:r>
          </a:p>
          <a:p>
            <a:pPr algn="just">
              <a:lnSpc>
                <a:spcPts val="1767"/>
              </a:lnSpc>
            </a:pPr>
            <a:r>
              <a:rPr lang="en-US" sz="1359">
                <a:solidFill>
                  <a:srgbClr val="000000"/>
                </a:solidFill>
                <a:latin typeface="Glacial Indifference"/>
                <a:ea typeface="Glacial Indifference"/>
                <a:cs typeface="Glacial Indifference"/>
                <a:sym typeface="Glacial Indifference"/>
              </a:rPr>
              <a:t> • Packaging: Sterile ampoules with printed Topaz</a:t>
            </a:r>
          </a:p>
          <a:p>
            <a:pPr algn="just">
              <a:lnSpc>
                <a:spcPts val="1767"/>
              </a:lnSpc>
            </a:pPr>
            <a:r>
              <a:rPr lang="en-US" sz="1359">
                <a:solidFill>
                  <a:srgbClr val="000000"/>
                </a:solidFill>
                <a:latin typeface="Glacial Indifference"/>
                <a:ea typeface="Glacial Indifference"/>
                <a:cs typeface="Glacial Indifference"/>
                <a:sym typeface="Glacial Indifference"/>
              </a:rPr>
              <a:t> • Pack: 5 ampoules / box</a:t>
            </a:r>
          </a:p>
          <a:p>
            <a:pPr algn="just">
              <a:lnSpc>
                <a:spcPts val="1767"/>
              </a:lnSpc>
            </a:pPr>
            <a:r>
              <a:rPr lang="en-US" sz="1359">
                <a:solidFill>
                  <a:srgbClr val="000000"/>
                </a:solidFill>
                <a:latin typeface="Glacial Indifference"/>
                <a:ea typeface="Glacial Indifference"/>
                <a:cs typeface="Glacial Indifference"/>
                <a:sym typeface="Glacial Indifference"/>
              </a:rPr>
              <a:t> • Presentation: Ampoules of 10 ml or 5 ml</a:t>
            </a:r>
          </a:p>
          <a:p>
            <a:pPr algn="just">
              <a:lnSpc>
                <a:spcPts val="1767"/>
              </a:lnSpc>
            </a:pPr>
            <a:r>
              <a:rPr lang="en-US" sz="1359">
                <a:solidFill>
                  <a:srgbClr val="000000"/>
                </a:solidFill>
                <a:latin typeface="Glacial Indifference"/>
                <a:ea typeface="Glacial Indifference"/>
                <a:cs typeface="Glacial Indifference"/>
                <a:sym typeface="Glacial Indifference"/>
              </a:rPr>
              <a:t> • Storage conditions: Store between 2°C and 25°C.</a:t>
            </a:r>
          </a:p>
          <a:p>
            <a:pPr algn="just">
              <a:lnSpc>
                <a:spcPts val="1767"/>
              </a:lnSpc>
            </a:pPr>
            <a:r>
              <a:rPr lang="en-US" sz="1359">
                <a:solidFill>
                  <a:srgbClr val="000000"/>
                </a:solidFill>
                <a:latin typeface="Glacial Indifference"/>
                <a:ea typeface="Glacial Indifference"/>
                <a:cs typeface="Glacial Indifference"/>
                <a:sym typeface="Glacial Indifference"/>
              </a:rPr>
              <a:t> Avoid placing the product:</a:t>
            </a:r>
          </a:p>
          <a:p>
            <a:pPr algn="just">
              <a:lnSpc>
                <a:spcPts val="1767"/>
              </a:lnSpc>
            </a:pPr>
            <a:r>
              <a:rPr lang="en-US" sz="1359">
                <a:solidFill>
                  <a:srgbClr val="000000"/>
                </a:solidFill>
                <a:latin typeface="Glacial Indifference"/>
                <a:ea typeface="Glacial Indifference"/>
                <a:cs typeface="Glacial Indifference"/>
                <a:sym typeface="Glacial Indifference"/>
              </a:rPr>
              <a:t> • In contact with the ground</a:t>
            </a:r>
          </a:p>
          <a:p>
            <a:pPr algn="just">
              <a:lnSpc>
                <a:spcPts val="1767"/>
              </a:lnSpc>
            </a:pPr>
            <a:r>
              <a:rPr lang="en-US" sz="1359">
                <a:solidFill>
                  <a:srgbClr val="000000"/>
                </a:solidFill>
                <a:latin typeface="Glacial Indifference"/>
                <a:ea typeface="Glacial Indifference"/>
                <a:cs typeface="Glacial Indifference"/>
                <a:sym typeface="Glacial Indifference"/>
              </a:rPr>
              <a:t> • Near moisture</a:t>
            </a:r>
          </a:p>
          <a:p>
            <a:pPr algn="just">
              <a:lnSpc>
                <a:spcPts val="1767"/>
              </a:lnSpc>
            </a:pPr>
            <a:r>
              <a:rPr lang="en-US" sz="1359">
                <a:solidFill>
                  <a:srgbClr val="000000"/>
                </a:solidFill>
                <a:latin typeface="Glacial Indifference"/>
                <a:ea typeface="Glacial Indifference"/>
                <a:cs typeface="Glacial Indifference"/>
                <a:sym typeface="Glacial Indifference"/>
              </a:rPr>
              <a:t> • In direct sunlight</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Period after opening:</a:t>
            </a:r>
          </a:p>
          <a:p>
            <a:pPr algn="just">
              <a:lnSpc>
                <a:spcPts val="1767"/>
              </a:lnSpc>
            </a:pPr>
            <a:r>
              <a:rPr lang="en-US" sz="1359">
                <a:solidFill>
                  <a:srgbClr val="000000"/>
                </a:solidFill>
                <a:latin typeface="Glacial Indifference"/>
                <a:ea typeface="Glacial Indifference"/>
                <a:cs typeface="Glacial Indifference"/>
                <a:sym typeface="Glacial Indifference"/>
              </a:rPr>
              <a:t> Stable for 1 month when refrigerated (tested multiple times with microbiological controls).</a:t>
            </a:r>
          </a:p>
          <a:p>
            <a:pPr algn="just">
              <a:lnSpc>
                <a:spcPts val="1767"/>
              </a:lnSpc>
            </a:pPr>
          </a:p>
          <a:p>
            <a:pPr algn="just">
              <a:lnSpc>
                <a:spcPts val="1767"/>
              </a:lnSpc>
            </a:pP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 </a:t>
            </a:r>
          </a:p>
          <a:p>
            <a:pPr algn="just">
              <a:lnSpc>
                <a:spcPts val="1767"/>
              </a:lnSpc>
            </a:pPr>
          </a:p>
          <a:p>
            <a:pPr algn="just">
              <a:lnSpc>
                <a:spcPts val="1767"/>
              </a:lnSpc>
            </a:pPr>
          </a:p>
          <a:p>
            <a:pPr algn="just">
              <a:lnSpc>
                <a:spcPts val="1767"/>
              </a:lnSpc>
            </a:pPr>
          </a:p>
        </p:txBody>
      </p:sp>
      <p:sp>
        <p:nvSpPr>
          <p:cNvPr name="Freeform 6" id="6"/>
          <p:cNvSpPr/>
          <p:nvPr/>
        </p:nvSpPr>
        <p:spPr>
          <a:xfrm flipH="false" flipV="false" rot="0">
            <a:off x="224071" y="462464"/>
            <a:ext cx="7335929" cy="1580549"/>
          </a:xfrm>
          <a:custGeom>
            <a:avLst/>
            <a:gdLst/>
            <a:ahLst/>
            <a:cxnLst/>
            <a:rect r="r" b="b" t="t" l="l"/>
            <a:pathLst>
              <a:path h="1580549" w="7335929">
                <a:moveTo>
                  <a:pt x="0" y="0"/>
                </a:moveTo>
                <a:lnTo>
                  <a:pt x="7335929" y="0"/>
                </a:lnTo>
                <a:lnTo>
                  <a:pt x="7335929" y="1580549"/>
                </a:lnTo>
                <a:lnTo>
                  <a:pt x="0" y="1580549"/>
                </a:lnTo>
                <a:lnTo>
                  <a:pt x="0" y="0"/>
                </a:lnTo>
                <a:close/>
              </a:path>
            </a:pathLst>
          </a:custGeom>
          <a:blipFill>
            <a:blip r:embed="rId2"/>
            <a:stretch>
              <a:fillRect l="0" t="0" r="0" b="0"/>
            </a:stretch>
          </a:blipFill>
        </p:spPr>
      </p:sp>
    </p:spTree>
  </p:cSld>
  <p:clrMapOvr>
    <a:masterClrMapping/>
  </p:clrMapOvr>
</p:sld>
</file>

<file path=ppt/slides/slide46.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756000"/>
            <a:ext cx="7123825" cy="9742739"/>
            <a:chOff x="0" y="0"/>
            <a:chExt cx="2553018" cy="3491578"/>
          </a:xfrm>
        </p:grpSpPr>
        <p:sp>
          <p:nvSpPr>
            <p:cNvPr name="Freeform 3" id="3"/>
            <p:cNvSpPr/>
            <p:nvPr/>
          </p:nvSpPr>
          <p:spPr>
            <a:xfrm flipH="false" flipV="false" rot="0">
              <a:off x="0" y="0"/>
              <a:ext cx="2553018" cy="3491578"/>
            </a:xfrm>
            <a:custGeom>
              <a:avLst/>
              <a:gdLst/>
              <a:ahLst/>
              <a:cxnLst/>
              <a:rect r="r" b="b" t="t" l="l"/>
              <a:pathLst>
                <a:path h="3491578" w="2553018">
                  <a:moveTo>
                    <a:pt x="0" y="0"/>
                  </a:moveTo>
                  <a:lnTo>
                    <a:pt x="2553018" y="0"/>
                  </a:lnTo>
                  <a:lnTo>
                    <a:pt x="2553018" y="3491578"/>
                  </a:lnTo>
                  <a:lnTo>
                    <a:pt x="0" y="3491578"/>
                  </a:lnTo>
                  <a:close/>
                </a:path>
              </a:pathLst>
            </a:custGeom>
            <a:solidFill>
              <a:srgbClr val="C5BEA9">
                <a:alpha val="34902"/>
              </a:srgbClr>
            </a:solidFill>
            <a:ln cap="sq">
              <a:noFill/>
              <a:prstDash val="sysDot"/>
              <a:miter/>
            </a:ln>
          </p:spPr>
        </p:sp>
        <p:sp>
          <p:nvSpPr>
            <p:cNvPr name="TextBox 4" id="4"/>
            <p:cNvSpPr txBox="true"/>
            <p:nvPr/>
          </p:nvSpPr>
          <p:spPr>
            <a:xfrm>
              <a:off x="0" y="-28575"/>
              <a:ext cx="2553018" cy="3520153"/>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756000" y="2391186"/>
            <a:ext cx="6000374" cy="8983853"/>
          </a:xfrm>
          <a:prstGeom prst="rect">
            <a:avLst/>
          </a:prstGeom>
        </p:spPr>
        <p:txBody>
          <a:bodyPr anchor="t" rtlCol="false" tIns="0" lIns="0" bIns="0" rIns="0">
            <a:spAutoFit/>
          </a:bodyPr>
          <a:lstStyle/>
          <a:p>
            <a:pPr algn="just">
              <a:lnSpc>
                <a:spcPts val="1767"/>
              </a:lnSpc>
            </a:pPr>
          </a:p>
          <a:p>
            <a:pPr algn="just">
              <a:lnSpc>
                <a:spcPts val="1767"/>
              </a:lnSpc>
            </a:pP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Skin Rejuvenating Cocktail</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Anti-aging cocktail with a high concentration of hyaluronic acid and more than 50 active ingredients that increase cell renewal and restore the synthesis of the ECM (extracellular matrix), reversing the visible signs of skin aging and restoring elasticity. Stimulates the production of collagen and elastin and boosts cell regeneration.</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Results</a:t>
            </a:r>
          </a:p>
          <a:p>
            <a:pPr algn="just">
              <a:lnSpc>
                <a:spcPts val="1767"/>
              </a:lnSpc>
            </a:pPr>
            <a:r>
              <a:rPr lang="en-US" sz="1359">
                <a:solidFill>
                  <a:srgbClr val="000000"/>
                </a:solidFill>
                <a:latin typeface="Glacial Indifference"/>
                <a:ea typeface="Glacial Indifference"/>
                <a:cs typeface="Glacial Indifference"/>
                <a:sym typeface="Glacial Indifference"/>
              </a:rPr>
              <a:t> • Smooths wrinkles and expression lines</a:t>
            </a:r>
          </a:p>
          <a:p>
            <a:pPr algn="just">
              <a:lnSpc>
                <a:spcPts val="1767"/>
              </a:lnSpc>
            </a:pPr>
            <a:r>
              <a:rPr lang="en-US" sz="1359">
                <a:solidFill>
                  <a:srgbClr val="000000"/>
                </a:solidFill>
                <a:latin typeface="Glacial Indifference"/>
                <a:ea typeface="Glacial Indifference"/>
                <a:cs typeface="Glacial Indifference"/>
                <a:sym typeface="Glacial Indifference"/>
              </a:rPr>
              <a:t> • Reduces surface roughness</a:t>
            </a:r>
          </a:p>
          <a:p>
            <a:pPr algn="just">
              <a:lnSpc>
                <a:spcPts val="1767"/>
              </a:lnSpc>
            </a:pPr>
            <a:r>
              <a:rPr lang="en-US" sz="1359">
                <a:solidFill>
                  <a:srgbClr val="000000"/>
                </a:solidFill>
                <a:latin typeface="Glacial Indifference"/>
                <a:ea typeface="Glacial Indifference"/>
                <a:cs typeface="Glacial Indifference"/>
                <a:sym typeface="Glacial Indifference"/>
              </a:rPr>
              <a:t> • Tightens pores and improves skin texture</a:t>
            </a:r>
          </a:p>
          <a:p>
            <a:pPr algn="just">
              <a:lnSpc>
                <a:spcPts val="1767"/>
              </a:lnSpc>
            </a:pPr>
            <a:r>
              <a:rPr lang="en-US" sz="1359">
                <a:solidFill>
                  <a:srgbClr val="000000"/>
                </a:solidFill>
                <a:latin typeface="Glacial Indifference"/>
                <a:ea typeface="Glacial Indifference"/>
                <a:cs typeface="Glacial Indifference"/>
                <a:sym typeface="Glacial Indifference"/>
              </a:rPr>
              <a:t> • Leaves the skin more supple and firmer</a:t>
            </a:r>
          </a:p>
          <a:p>
            <a:pPr algn="just">
              <a:lnSpc>
                <a:spcPts val="1767"/>
              </a:lnSpc>
            </a:pPr>
            <a:r>
              <a:rPr lang="en-US" sz="1359">
                <a:solidFill>
                  <a:srgbClr val="000000"/>
                </a:solidFill>
                <a:latin typeface="Glacial Indifference"/>
                <a:ea typeface="Glacial Indifference"/>
                <a:cs typeface="Glacial Indifference"/>
                <a:sym typeface="Glacial Indifference"/>
              </a:rPr>
              <a:t> • Revitalizes and hydrates the skin</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Key active ingredients: Hyaluronic acid, peptides, vitamins, amino acids, coenzymes, and mineral salts.</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Biomimetic Peptide Copper Tripeptide-1</a:t>
            </a:r>
          </a:p>
          <a:p>
            <a:pPr algn="just">
              <a:lnSpc>
                <a:spcPts val="1767"/>
              </a:lnSpc>
            </a:pPr>
            <a:r>
              <a:rPr lang="en-US" sz="1359">
                <a:solidFill>
                  <a:srgbClr val="000000"/>
                </a:solidFill>
                <a:latin typeface="Glacial Indifference"/>
                <a:ea typeface="Glacial Indifference"/>
                <a:cs typeface="Glacial Indifference"/>
                <a:sym typeface="Glacial Indifference"/>
              </a:rPr>
              <a:t> • Accelerates wound healing.</a:t>
            </a:r>
          </a:p>
          <a:p>
            <a:pPr algn="just">
              <a:lnSpc>
                <a:spcPts val="1767"/>
              </a:lnSpc>
            </a:pPr>
            <a:r>
              <a:rPr lang="en-US" sz="1359">
                <a:solidFill>
                  <a:srgbClr val="000000"/>
                </a:solidFill>
                <a:latin typeface="Glacial Indifference"/>
                <a:ea typeface="Glacial Indifference"/>
                <a:cs typeface="Glacial Indifference"/>
                <a:sym typeface="Glacial Indifference"/>
              </a:rPr>
              <a:t> • Increases the keratinization of the skin.</a:t>
            </a:r>
          </a:p>
          <a:p>
            <a:pPr algn="just">
              <a:lnSpc>
                <a:spcPts val="1767"/>
              </a:lnSpc>
            </a:pPr>
            <a:r>
              <a:rPr lang="en-US" sz="1359">
                <a:solidFill>
                  <a:srgbClr val="000000"/>
                </a:solidFill>
                <a:latin typeface="Glacial Indifference"/>
                <a:ea typeface="Glacial Indifference"/>
                <a:cs typeface="Glacial Indifference"/>
                <a:sym typeface="Glacial Indifference"/>
              </a:rPr>
              <a:t>• Reverses the effects of aging in the skin by increasing thickness, reducing wrinkles, improving skin elasticity, and boosting the production of keratinocytes and fibroblasts.</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Sh-polypeptide-2</a:t>
            </a:r>
          </a:p>
          <a:p>
            <a:pPr algn="just">
              <a:lnSpc>
                <a:spcPts val="1767"/>
              </a:lnSpc>
            </a:pPr>
            <a:r>
              <a:rPr lang="en-US" sz="1359">
                <a:solidFill>
                  <a:srgbClr val="000000"/>
                </a:solidFill>
                <a:latin typeface="Glacial Indifference"/>
                <a:ea typeface="Glacial Indifference"/>
                <a:cs typeface="Glacial Indifference"/>
                <a:sym typeface="Glacial Indifference"/>
              </a:rPr>
              <a:t> • Reduces and prevents wrinkles and expression lines by generating new cells.</a:t>
            </a:r>
          </a:p>
          <a:p>
            <a:pPr algn="just">
              <a:lnSpc>
                <a:spcPts val="1767"/>
              </a:lnSpc>
            </a:pPr>
            <a:r>
              <a:rPr lang="en-US" sz="1359">
                <a:solidFill>
                  <a:srgbClr val="000000"/>
                </a:solidFill>
                <a:latin typeface="Glacial Indifference"/>
                <a:ea typeface="Glacial Indifference"/>
                <a:cs typeface="Glacial Indifference"/>
                <a:sym typeface="Glacial Indifference"/>
              </a:rPr>
              <a:t> • Involved in the healing, repair, and normal growth of the skin.</a:t>
            </a:r>
          </a:p>
          <a:p>
            <a:pPr algn="just">
              <a:lnSpc>
                <a:spcPts val="1767"/>
              </a:lnSpc>
            </a:pPr>
            <a:r>
              <a:rPr lang="en-US" sz="1359">
                <a:solidFill>
                  <a:srgbClr val="000000"/>
                </a:solidFill>
                <a:latin typeface="Glacial Indifference"/>
                <a:ea typeface="Glacial Indifference"/>
                <a:cs typeface="Glacial Indifference"/>
                <a:sym typeface="Glacial Indifference"/>
              </a:rPr>
              <a:t> • Induces the formation of collagen and elastin, promoting firmness and elasticity of the skin.</a:t>
            </a:r>
          </a:p>
          <a:p>
            <a:pPr algn="just">
              <a:lnSpc>
                <a:spcPts val="1767"/>
              </a:lnSpc>
            </a:pPr>
          </a:p>
          <a:p>
            <a:pPr algn="just">
              <a:lnSpc>
                <a:spcPts val="1767"/>
              </a:lnSpc>
            </a:pPr>
          </a:p>
          <a:p>
            <a:pPr algn="just">
              <a:lnSpc>
                <a:spcPts val="1767"/>
              </a:lnSpc>
            </a:pP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 </a:t>
            </a:r>
          </a:p>
          <a:p>
            <a:pPr algn="just">
              <a:lnSpc>
                <a:spcPts val="1767"/>
              </a:lnSpc>
            </a:pPr>
          </a:p>
          <a:p>
            <a:pPr algn="just">
              <a:lnSpc>
                <a:spcPts val="1767"/>
              </a:lnSpc>
            </a:pPr>
          </a:p>
          <a:p>
            <a:pPr algn="just">
              <a:lnSpc>
                <a:spcPts val="1767"/>
              </a:lnSpc>
            </a:pPr>
          </a:p>
        </p:txBody>
      </p:sp>
      <p:sp>
        <p:nvSpPr>
          <p:cNvPr name="Freeform 6" id="6"/>
          <p:cNvSpPr/>
          <p:nvPr/>
        </p:nvSpPr>
        <p:spPr>
          <a:xfrm flipH="false" flipV="false" rot="0">
            <a:off x="218087" y="621931"/>
            <a:ext cx="7180104" cy="1485014"/>
          </a:xfrm>
          <a:custGeom>
            <a:avLst/>
            <a:gdLst/>
            <a:ahLst/>
            <a:cxnLst/>
            <a:rect r="r" b="b" t="t" l="l"/>
            <a:pathLst>
              <a:path h="1485014" w="7180104">
                <a:moveTo>
                  <a:pt x="0" y="0"/>
                </a:moveTo>
                <a:lnTo>
                  <a:pt x="7180104" y="0"/>
                </a:lnTo>
                <a:lnTo>
                  <a:pt x="7180104" y="1485014"/>
                </a:lnTo>
                <a:lnTo>
                  <a:pt x="0" y="1485014"/>
                </a:lnTo>
                <a:lnTo>
                  <a:pt x="0" y="0"/>
                </a:lnTo>
                <a:close/>
              </a:path>
            </a:pathLst>
          </a:custGeom>
          <a:blipFill>
            <a:blip r:embed="rId2"/>
            <a:stretch>
              <a:fillRect l="0" t="-746" r="0" b="-5226"/>
            </a:stretch>
          </a:blipFill>
        </p:spPr>
      </p:sp>
    </p:spTree>
  </p:cSld>
  <p:clrMapOvr>
    <a:masterClrMapping/>
  </p:clrMapOvr>
</p:sld>
</file>

<file path=ppt/slides/slide47.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756000"/>
            <a:ext cx="7123825" cy="9742739"/>
            <a:chOff x="0" y="0"/>
            <a:chExt cx="2553018" cy="3491578"/>
          </a:xfrm>
        </p:grpSpPr>
        <p:sp>
          <p:nvSpPr>
            <p:cNvPr name="Freeform 3" id="3"/>
            <p:cNvSpPr/>
            <p:nvPr/>
          </p:nvSpPr>
          <p:spPr>
            <a:xfrm flipH="false" flipV="false" rot="0">
              <a:off x="0" y="0"/>
              <a:ext cx="2553018" cy="3491578"/>
            </a:xfrm>
            <a:custGeom>
              <a:avLst/>
              <a:gdLst/>
              <a:ahLst/>
              <a:cxnLst/>
              <a:rect r="r" b="b" t="t" l="l"/>
              <a:pathLst>
                <a:path h="3491578" w="2553018">
                  <a:moveTo>
                    <a:pt x="0" y="0"/>
                  </a:moveTo>
                  <a:lnTo>
                    <a:pt x="2553018" y="0"/>
                  </a:lnTo>
                  <a:lnTo>
                    <a:pt x="2553018" y="3491578"/>
                  </a:lnTo>
                  <a:lnTo>
                    <a:pt x="0" y="3491578"/>
                  </a:lnTo>
                  <a:close/>
                </a:path>
              </a:pathLst>
            </a:custGeom>
            <a:solidFill>
              <a:srgbClr val="C5BEA9">
                <a:alpha val="34902"/>
              </a:srgbClr>
            </a:solidFill>
            <a:ln cap="sq">
              <a:noFill/>
              <a:prstDash val="sysDot"/>
              <a:miter/>
            </a:ln>
          </p:spPr>
        </p:sp>
        <p:sp>
          <p:nvSpPr>
            <p:cNvPr name="TextBox 4" id="4"/>
            <p:cNvSpPr txBox="true"/>
            <p:nvPr/>
          </p:nvSpPr>
          <p:spPr>
            <a:xfrm>
              <a:off x="0" y="-28575"/>
              <a:ext cx="2553018" cy="3520153"/>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756000" y="2391186"/>
            <a:ext cx="6000374" cy="5478653"/>
          </a:xfrm>
          <a:prstGeom prst="rect">
            <a:avLst/>
          </a:prstGeom>
        </p:spPr>
        <p:txBody>
          <a:bodyPr anchor="t" rtlCol="false" tIns="0" lIns="0" bIns="0" rIns="0">
            <a:spAutoFit/>
          </a:bodyPr>
          <a:lstStyle/>
          <a:p>
            <a:pPr algn="just">
              <a:lnSpc>
                <a:spcPts val="1767"/>
              </a:lnSpc>
            </a:pPr>
          </a:p>
          <a:p>
            <a:pPr algn="just">
              <a:lnSpc>
                <a:spcPts val="1767"/>
              </a:lnSpc>
            </a:pP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General Product Presentation</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 • Packaging: Sterile ampoules with printed Topaz</a:t>
            </a:r>
          </a:p>
          <a:p>
            <a:pPr algn="just">
              <a:lnSpc>
                <a:spcPts val="1767"/>
              </a:lnSpc>
            </a:pPr>
            <a:r>
              <a:rPr lang="en-US" sz="1359">
                <a:solidFill>
                  <a:srgbClr val="000000"/>
                </a:solidFill>
                <a:latin typeface="Glacial Indifference"/>
                <a:ea typeface="Glacial Indifference"/>
                <a:cs typeface="Glacial Indifference"/>
                <a:sym typeface="Glacial Indifference"/>
              </a:rPr>
              <a:t> • Pack: 5 ampoules per box</a:t>
            </a:r>
          </a:p>
          <a:p>
            <a:pPr algn="just">
              <a:lnSpc>
                <a:spcPts val="1767"/>
              </a:lnSpc>
            </a:pPr>
            <a:r>
              <a:rPr lang="en-US" sz="1359">
                <a:solidFill>
                  <a:srgbClr val="000000"/>
                </a:solidFill>
                <a:latin typeface="Glacial Indifference"/>
                <a:ea typeface="Glacial Indifference"/>
                <a:cs typeface="Glacial Indifference"/>
                <a:sym typeface="Glacial Indifference"/>
              </a:rPr>
              <a:t> • Presentation: Ampoules of 10 ml or 5 ml</a:t>
            </a:r>
          </a:p>
          <a:p>
            <a:pPr algn="just">
              <a:lnSpc>
                <a:spcPts val="1767"/>
              </a:lnSpc>
            </a:pPr>
            <a:r>
              <a:rPr lang="en-US" sz="1359">
                <a:solidFill>
                  <a:srgbClr val="000000"/>
                </a:solidFill>
                <a:latin typeface="Glacial Indifference"/>
                <a:ea typeface="Glacial Indifference"/>
                <a:cs typeface="Glacial Indifference"/>
                <a:sym typeface="Glacial Indifference"/>
              </a:rPr>
              <a:t> • Storage conditions: Store between 2°C and 25°C.</a:t>
            </a:r>
          </a:p>
          <a:p>
            <a:pPr algn="just">
              <a:lnSpc>
                <a:spcPts val="1767"/>
              </a:lnSpc>
            </a:pPr>
            <a:r>
              <a:rPr lang="en-US" sz="1359">
                <a:solidFill>
                  <a:srgbClr val="000000"/>
                </a:solidFill>
                <a:latin typeface="Glacial Indifference"/>
                <a:ea typeface="Glacial Indifference"/>
                <a:cs typeface="Glacial Indifference"/>
                <a:sym typeface="Glacial Indifference"/>
              </a:rPr>
              <a:t> Avoid placing the product:</a:t>
            </a:r>
          </a:p>
          <a:p>
            <a:pPr algn="just">
              <a:lnSpc>
                <a:spcPts val="1767"/>
              </a:lnSpc>
            </a:pPr>
            <a:r>
              <a:rPr lang="en-US" sz="1359">
                <a:solidFill>
                  <a:srgbClr val="000000"/>
                </a:solidFill>
                <a:latin typeface="Glacial Indifference"/>
                <a:ea typeface="Glacial Indifference"/>
                <a:cs typeface="Glacial Indifference"/>
                <a:sym typeface="Glacial Indifference"/>
              </a:rPr>
              <a:t> • In contact with the ground</a:t>
            </a:r>
          </a:p>
          <a:p>
            <a:pPr algn="just">
              <a:lnSpc>
                <a:spcPts val="1767"/>
              </a:lnSpc>
            </a:pPr>
            <a:r>
              <a:rPr lang="en-US" sz="1359">
                <a:solidFill>
                  <a:srgbClr val="000000"/>
                </a:solidFill>
                <a:latin typeface="Glacial Indifference"/>
                <a:ea typeface="Glacial Indifference"/>
                <a:cs typeface="Glacial Indifference"/>
                <a:sym typeface="Glacial Indifference"/>
              </a:rPr>
              <a:t> • Near moisture</a:t>
            </a:r>
          </a:p>
          <a:p>
            <a:pPr algn="just">
              <a:lnSpc>
                <a:spcPts val="1767"/>
              </a:lnSpc>
            </a:pPr>
            <a:r>
              <a:rPr lang="en-US" sz="1359">
                <a:solidFill>
                  <a:srgbClr val="000000"/>
                </a:solidFill>
                <a:latin typeface="Glacial Indifference"/>
                <a:ea typeface="Glacial Indifference"/>
                <a:cs typeface="Glacial Indifference"/>
                <a:sym typeface="Glacial Indifference"/>
              </a:rPr>
              <a:t> • In direct sunlight</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Period after opening:</a:t>
            </a:r>
          </a:p>
          <a:p>
            <a:pPr algn="just">
              <a:lnSpc>
                <a:spcPts val="1767"/>
              </a:lnSpc>
            </a:pPr>
            <a:r>
              <a:rPr lang="en-US" sz="1359">
                <a:solidFill>
                  <a:srgbClr val="000000"/>
                </a:solidFill>
                <a:latin typeface="Glacial Indifference"/>
                <a:ea typeface="Glacial Indifference"/>
                <a:cs typeface="Glacial Indifference"/>
                <a:sym typeface="Glacial Indifference"/>
              </a:rPr>
              <a:t>Stable for 1 month when refrigerated (tested multiple times with microbiological controls).</a:t>
            </a:r>
          </a:p>
          <a:p>
            <a:pPr algn="just">
              <a:lnSpc>
                <a:spcPts val="1767"/>
              </a:lnSpc>
            </a:pPr>
          </a:p>
          <a:p>
            <a:pPr algn="just">
              <a:lnSpc>
                <a:spcPts val="1767"/>
              </a:lnSpc>
            </a:pPr>
          </a:p>
          <a:p>
            <a:pPr algn="just">
              <a:lnSpc>
                <a:spcPts val="1767"/>
              </a:lnSpc>
            </a:pP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 </a:t>
            </a:r>
          </a:p>
          <a:p>
            <a:pPr algn="just">
              <a:lnSpc>
                <a:spcPts val="1767"/>
              </a:lnSpc>
            </a:pPr>
          </a:p>
          <a:p>
            <a:pPr algn="just">
              <a:lnSpc>
                <a:spcPts val="1767"/>
              </a:lnSpc>
            </a:pPr>
          </a:p>
          <a:p>
            <a:pPr algn="just">
              <a:lnSpc>
                <a:spcPts val="1767"/>
              </a:lnSpc>
            </a:pPr>
          </a:p>
        </p:txBody>
      </p:sp>
      <p:sp>
        <p:nvSpPr>
          <p:cNvPr name="Freeform 6" id="6"/>
          <p:cNvSpPr/>
          <p:nvPr/>
        </p:nvSpPr>
        <p:spPr>
          <a:xfrm flipH="false" flipV="false" rot="0">
            <a:off x="218087" y="621931"/>
            <a:ext cx="7180104" cy="1485014"/>
          </a:xfrm>
          <a:custGeom>
            <a:avLst/>
            <a:gdLst/>
            <a:ahLst/>
            <a:cxnLst/>
            <a:rect r="r" b="b" t="t" l="l"/>
            <a:pathLst>
              <a:path h="1485014" w="7180104">
                <a:moveTo>
                  <a:pt x="0" y="0"/>
                </a:moveTo>
                <a:lnTo>
                  <a:pt x="7180104" y="0"/>
                </a:lnTo>
                <a:lnTo>
                  <a:pt x="7180104" y="1485014"/>
                </a:lnTo>
                <a:lnTo>
                  <a:pt x="0" y="1485014"/>
                </a:lnTo>
                <a:lnTo>
                  <a:pt x="0" y="0"/>
                </a:lnTo>
                <a:close/>
              </a:path>
            </a:pathLst>
          </a:custGeom>
          <a:blipFill>
            <a:blip r:embed="rId2"/>
            <a:stretch>
              <a:fillRect l="0" t="-746" r="0" b="-5226"/>
            </a:stretch>
          </a:blipFill>
        </p:spPr>
      </p:sp>
    </p:spTree>
  </p:cSld>
  <p:clrMapOvr>
    <a:masterClrMapping/>
  </p:clrMapOvr>
</p:sld>
</file>

<file path=ppt/slides/slide48.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756000"/>
            <a:ext cx="7123825" cy="9742739"/>
            <a:chOff x="0" y="0"/>
            <a:chExt cx="2553018" cy="3491578"/>
          </a:xfrm>
        </p:grpSpPr>
        <p:sp>
          <p:nvSpPr>
            <p:cNvPr name="Freeform 3" id="3"/>
            <p:cNvSpPr/>
            <p:nvPr/>
          </p:nvSpPr>
          <p:spPr>
            <a:xfrm flipH="false" flipV="false" rot="0">
              <a:off x="0" y="0"/>
              <a:ext cx="2553018" cy="3491578"/>
            </a:xfrm>
            <a:custGeom>
              <a:avLst/>
              <a:gdLst/>
              <a:ahLst/>
              <a:cxnLst/>
              <a:rect r="r" b="b" t="t" l="l"/>
              <a:pathLst>
                <a:path h="3491578" w="2553018">
                  <a:moveTo>
                    <a:pt x="0" y="0"/>
                  </a:moveTo>
                  <a:lnTo>
                    <a:pt x="2553018" y="0"/>
                  </a:lnTo>
                  <a:lnTo>
                    <a:pt x="2553018" y="3491578"/>
                  </a:lnTo>
                  <a:lnTo>
                    <a:pt x="0" y="3491578"/>
                  </a:lnTo>
                  <a:close/>
                </a:path>
              </a:pathLst>
            </a:custGeom>
            <a:solidFill>
              <a:srgbClr val="C5BEA9">
                <a:alpha val="34902"/>
              </a:srgbClr>
            </a:solidFill>
            <a:ln cap="sq">
              <a:noFill/>
              <a:prstDash val="sysDot"/>
              <a:miter/>
            </a:ln>
          </p:spPr>
        </p:sp>
        <p:sp>
          <p:nvSpPr>
            <p:cNvPr name="TextBox 4" id="4"/>
            <p:cNvSpPr txBox="true"/>
            <p:nvPr/>
          </p:nvSpPr>
          <p:spPr>
            <a:xfrm>
              <a:off x="0" y="-28575"/>
              <a:ext cx="2553018" cy="3520153"/>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756000" y="2391186"/>
            <a:ext cx="6000374" cy="7888478"/>
          </a:xfrm>
          <a:prstGeom prst="rect">
            <a:avLst/>
          </a:prstGeom>
        </p:spPr>
        <p:txBody>
          <a:bodyPr anchor="t" rtlCol="false" tIns="0" lIns="0" bIns="0" rIns="0">
            <a:spAutoFit/>
          </a:bodyPr>
          <a:lstStyle/>
          <a:p>
            <a:pPr algn="just">
              <a:lnSpc>
                <a:spcPts val="1767"/>
              </a:lnSpc>
            </a:pPr>
          </a:p>
          <a:p>
            <a:pPr algn="just">
              <a:lnSpc>
                <a:spcPts val="1767"/>
              </a:lnSpc>
            </a:pP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Skin Brightening Cocktail</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 Brightening cocktail suitable for treating overall pigmentation in the skin.</a:t>
            </a:r>
          </a:p>
          <a:p>
            <a:pPr algn="just">
              <a:lnSpc>
                <a:spcPts val="1767"/>
              </a:lnSpc>
            </a:pPr>
            <a:r>
              <a:rPr lang="en-US" sz="1359">
                <a:solidFill>
                  <a:srgbClr val="000000"/>
                </a:solidFill>
                <a:latin typeface="Glacial Indifference"/>
                <a:ea typeface="Glacial Indifference"/>
                <a:cs typeface="Glacial Indifference"/>
                <a:sym typeface="Glacial Indifference"/>
              </a:rPr>
              <a:t>With a lightening effect. Works at the cellular level, effectively inhibiting the activity of the tyrosinase enzyme, which normalizes melanin production in the skin.</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Results</a:t>
            </a:r>
          </a:p>
          <a:p>
            <a:pPr algn="just">
              <a:lnSpc>
                <a:spcPts val="1767"/>
              </a:lnSpc>
            </a:pPr>
            <a:r>
              <a:rPr lang="en-US" sz="1359">
                <a:solidFill>
                  <a:srgbClr val="000000"/>
                </a:solidFill>
                <a:latin typeface="Glacial Indifference"/>
                <a:ea typeface="Glacial Indifference"/>
                <a:cs typeface="Glacial Indifference"/>
                <a:sym typeface="Glacial Indifference"/>
              </a:rPr>
              <a:t> • Reduces skin spots and evens out skin tone</a:t>
            </a:r>
          </a:p>
          <a:p>
            <a:pPr algn="just">
              <a:lnSpc>
                <a:spcPts val="1767"/>
              </a:lnSpc>
            </a:pPr>
            <a:r>
              <a:rPr lang="en-US" sz="1359">
                <a:solidFill>
                  <a:srgbClr val="000000"/>
                </a:solidFill>
                <a:latin typeface="Glacial Indifference"/>
                <a:ea typeface="Glacial Indifference"/>
                <a:cs typeface="Glacial Indifference"/>
                <a:sym typeface="Glacial Indifference"/>
              </a:rPr>
              <a:t> • Antioxidant and revitalizing effect</a:t>
            </a:r>
          </a:p>
          <a:p>
            <a:pPr algn="just">
              <a:lnSpc>
                <a:spcPts val="1767"/>
              </a:lnSpc>
            </a:pPr>
            <a:r>
              <a:rPr lang="en-US" sz="1359">
                <a:solidFill>
                  <a:srgbClr val="000000"/>
                </a:solidFill>
                <a:latin typeface="Glacial Indifference"/>
                <a:ea typeface="Glacial Indifference"/>
                <a:cs typeface="Glacial Indifference"/>
                <a:sym typeface="Glacial Indifference"/>
              </a:rPr>
              <a:t> • Skin becomes more supple, firmer, and hydrated</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Key active ingredients: Azelaic acid, tranexamic acid, ascorbic acid, niacinamide.</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Azelaïnezuur (systematisch chemische naam: nonaandizuur) is een verzadigd dicarbon-vetzuur. Het komt van nature voor in granen, maar wordt ook geproduceerd door de gist Malassezia furfur, die op de huid voorkomt. Wordt gebruik bijhuidaandoeningen: acne, rosacea en hyperpigmentatie (vooral melasma). </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Niacinamide (vitamin B3) • Het versterkt de barrièrefunctie van de huid. • Stimuleert de productie van verzachtende stoffen van de huid. • Verbetert de hydratatie</a:t>
            </a: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 </a:t>
            </a:r>
          </a:p>
          <a:p>
            <a:pPr algn="just">
              <a:lnSpc>
                <a:spcPts val="1767"/>
              </a:lnSpc>
            </a:pPr>
          </a:p>
          <a:p>
            <a:pPr algn="just">
              <a:lnSpc>
                <a:spcPts val="1767"/>
              </a:lnSpc>
            </a:pPr>
          </a:p>
          <a:p>
            <a:pPr algn="just">
              <a:lnSpc>
                <a:spcPts val="1767"/>
              </a:lnSpc>
            </a:pPr>
          </a:p>
        </p:txBody>
      </p:sp>
      <p:sp>
        <p:nvSpPr>
          <p:cNvPr name="Freeform 6" id="6"/>
          <p:cNvSpPr/>
          <p:nvPr/>
        </p:nvSpPr>
        <p:spPr>
          <a:xfrm flipH="false" flipV="false" rot="0">
            <a:off x="175541" y="756000"/>
            <a:ext cx="7208917" cy="1540087"/>
          </a:xfrm>
          <a:custGeom>
            <a:avLst/>
            <a:gdLst/>
            <a:ahLst/>
            <a:cxnLst/>
            <a:rect r="r" b="b" t="t" l="l"/>
            <a:pathLst>
              <a:path h="1540087" w="7208917">
                <a:moveTo>
                  <a:pt x="0" y="0"/>
                </a:moveTo>
                <a:lnTo>
                  <a:pt x="7208918" y="0"/>
                </a:lnTo>
                <a:lnTo>
                  <a:pt x="7208918" y="1540087"/>
                </a:lnTo>
                <a:lnTo>
                  <a:pt x="0" y="1540087"/>
                </a:lnTo>
                <a:lnTo>
                  <a:pt x="0" y="0"/>
                </a:lnTo>
                <a:close/>
              </a:path>
            </a:pathLst>
          </a:custGeom>
          <a:blipFill>
            <a:blip r:embed="rId2"/>
            <a:stretch>
              <a:fillRect l="0" t="0" r="0" b="0"/>
            </a:stretch>
          </a:blipFill>
        </p:spPr>
      </p:sp>
    </p:spTree>
  </p:cSld>
  <p:clrMapOvr>
    <a:masterClrMapping/>
  </p:clrMapOvr>
</p:sld>
</file>

<file path=ppt/slides/slide49.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756000"/>
            <a:ext cx="7123825" cy="9742739"/>
            <a:chOff x="0" y="0"/>
            <a:chExt cx="2553018" cy="3491578"/>
          </a:xfrm>
        </p:grpSpPr>
        <p:sp>
          <p:nvSpPr>
            <p:cNvPr name="Freeform 3" id="3"/>
            <p:cNvSpPr/>
            <p:nvPr/>
          </p:nvSpPr>
          <p:spPr>
            <a:xfrm flipH="false" flipV="false" rot="0">
              <a:off x="0" y="0"/>
              <a:ext cx="2553018" cy="3491578"/>
            </a:xfrm>
            <a:custGeom>
              <a:avLst/>
              <a:gdLst/>
              <a:ahLst/>
              <a:cxnLst/>
              <a:rect r="r" b="b" t="t" l="l"/>
              <a:pathLst>
                <a:path h="3491578" w="2553018">
                  <a:moveTo>
                    <a:pt x="0" y="0"/>
                  </a:moveTo>
                  <a:lnTo>
                    <a:pt x="2553018" y="0"/>
                  </a:lnTo>
                  <a:lnTo>
                    <a:pt x="2553018" y="3491578"/>
                  </a:lnTo>
                  <a:lnTo>
                    <a:pt x="0" y="3491578"/>
                  </a:lnTo>
                  <a:close/>
                </a:path>
              </a:pathLst>
            </a:custGeom>
            <a:solidFill>
              <a:srgbClr val="C5BEA9">
                <a:alpha val="34902"/>
              </a:srgbClr>
            </a:solidFill>
            <a:ln cap="sq">
              <a:noFill/>
              <a:prstDash val="sysDot"/>
              <a:miter/>
            </a:ln>
          </p:spPr>
        </p:sp>
        <p:sp>
          <p:nvSpPr>
            <p:cNvPr name="TextBox 4" id="4"/>
            <p:cNvSpPr txBox="true"/>
            <p:nvPr/>
          </p:nvSpPr>
          <p:spPr>
            <a:xfrm>
              <a:off x="0" y="-28575"/>
              <a:ext cx="2553018" cy="3520153"/>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756000" y="2391186"/>
            <a:ext cx="6000374" cy="5697728"/>
          </a:xfrm>
          <a:prstGeom prst="rect">
            <a:avLst/>
          </a:prstGeom>
        </p:spPr>
        <p:txBody>
          <a:bodyPr anchor="t" rtlCol="false" tIns="0" lIns="0" bIns="0" rIns="0">
            <a:spAutoFit/>
          </a:bodyPr>
          <a:lstStyle/>
          <a:p>
            <a:pPr algn="just">
              <a:lnSpc>
                <a:spcPts val="1767"/>
              </a:lnSpc>
            </a:pPr>
          </a:p>
          <a:p>
            <a:pPr algn="just">
              <a:lnSpc>
                <a:spcPts val="1767"/>
              </a:lnSpc>
            </a:pP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General Product Presentation</a:t>
            </a:r>
          </a:p>
          <a:p>
            <a:pPr algn="just">
              <a:lnSpc>
                <a:spcPts val="1767"/>
              </a:lnSpc>
            </a:pPr>
            <a:r>
              <a:rPr lang="en-US" sz="1359">
                <a:solidFill>
                  <a:srgbClr val="000000"/>
                </a:solidFill>
                <a:latin typeface="Glacial Indifference"/>
                <a:ea typeface="Glacial Indifference"/>
                <a:cs typeface="Glacial Indifference"/>
                <a:sym typeface="Glacial Indifference"/>
              </a:rPr>
              <a:t> • Packaging: Sterile ampoules with printed Topaz</a:t>
            </a:r>
          </a:p>
          <a:p>
            <a:pPr algn="just">
              <a:lnSpc>
                <a:spcPts val="1767"/>
              </a:lnSpc>
            </a:pPr>
            <a:r>
              <a:rPr lang="en-US" sz="1359">
                <a:solidFill>
                  <a:srgbClr val="000000"/>
                </a:solidFill>
                <a:latin typeface="Glacial Indifference"/>
                <a:ea typeface="Glacial Indifference"/>
                <a:cs typeface="Glacial Indifference"/>
                <a:sym typeface="Glacial Indifference"/>
              </a:rPr>
              <a:t> • Pack: 5 ampoules per box</a:t>
            </a:r>
          </a:p>
          <a:p>
            <a:pPr algn="just">
              <a:lnSpc>
                <a:spcPts val="1767"/>
              </a:lnSpc>
            </a:pPr>
            <a:r>
              <a:rPr lang="en-US" sz="1359">
                <a:solidFill>
                  <a:srgbClr val="000000"/>
                </a:solidFill>
                <a:latin typeface="Glacial Indifference"/>
                <a:ea typeface="Glacial Indifference"/>
                <a:cs typeface="Glacial Indifference"/>
                <a:sym typeface="Glacial Indifference"/>
              </a:rPr>
              <a:t> • Presentation: Ampoules of 10 ml or 5 ml</a:t>
            </a:r>
          </a:p>
          <a:p>
            <a:pPr algn="just">
              <a:lnSpc>
                <a:spcPts val="1767"/>
              </a:lnSpc>
            </a:pPr>
            <a:r>
              <a:rPr lang="en-US" sz="1359">
                <a:solidFill>
                  <a:srgbClr val="000000"/>
                </a:solidFill>
                <a:latin typeface="Glacial Indifference"/>
                <a:ea typeface="Glacial Indifference"/>
                <a:cs typeface="Glacial Indifference"/>
                <a:sym typeface="Glacial Indifference"/>
              </a:rPr>
              <a:t> • Storage conditions: Store between 2°C and 25°C.</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 Avoid placing the product:</a:t>
            </a:r>
          </a:p>
          <a:p>
            <a:pPr algn="just">
              <a:lnSpc>
                <a:spcPts val="1767"/>
              </a:lnSpc>
            </a:pPr>
            <a:r>
              <a:rPr lang="en-US" sz="1359">
                <a:solidFill>
                  <a:srgbClr val="000000"/>
                </a:solidFill>
                <a:latin typeface="Glacial Indifference"/>
                <a:ea typeface="Glacial Indifference"/>
                <a:cs typeface="Glacial Indifference"/>
                <a:sym typeface="Glacial Indifference"/>
              </a:rPr>
              <a:t> • In contact with the ground</a:t>
            </a:r>
          </a:p>
          <a:p>
            <a:pPr algn="just">
              <a:lnSpc>
                <a:spcPts val="1767"/>
              </a:lnSpc>
            </a:pPr>
            <a:r>
              <a:rPr lang="en-US" sz="1359">
                <a:solidFill>
                  <a:srgbClr val="000000"/>
                </a:solidFill>
                <a:latin typeface="Glacial Indifference"/>
                <a:ea typeface="Glacial Indifference"/>
                <a:cs typeface="Glacial Indifference"/>
                <a:sym typeface="Glacial Indifference"/>
              </a:rPr>
              <a:t> • Near moisture</a:t>
            </a:r>
          </a:p>
          <a:p>
            <a:pPr algn="just">
              <a:lnSpc>
                <a:spcPts val="1767"/>
              </a:lnSpc>
            </a:pPr>
            <a:r>
              <a:rPr lang="en-US" sz="1359">
                <a:solidFill>
                  <a:srgbClr val="000000"/>
                </a:solidFill>
                <a:latin typeface="Glacial Indifference"/>
                <a:ea typeface="Glacial Indifference"/>
                <a:cs typeface="Glacial Indifference"/>
                <a:sym typeface="Glacial Indifference"/>
              </a:rPr>
              <a:t> • In direct sunlight</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Period after opening:</a:t>
            </a:r>
          </a:p>
          <a:p>
            <a:pPr algn="just">
              <a:lnSpc>
                <a:spcPts val="1767"/>
              </a:lnSpc>
            </a:pPr>
            <a:r>
              <a:rPr lang="en-US" sz="1359">
                <a:solidFill>
                  <a:srgbClr val="000000"/>
                </a:solidFill>
                <a:latin typeface="Glacial Indifference"/>
                <a:ea typeface="Glacial Indifference"/>
                <a:cs typeface="Glacial Indifference"/>
                <a:sym typeface="Glacial Indifference"/>
              </a:rPr>
              <a:t> Stable for 1 month when refrigerated (tested multiple times with microbiological controls).</a:t>
            </a: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 </a:t>
            </a:r>
          </a:p>
          <a:p>
            <a:pPr algn="just">
              <a:lnSpc>
                <a:spcPts val="1767"/>
              </a:lnSpc>
            </a:pPr>
          </a:p>
          <a:p>
            <a:pPr algn="just">
              <a:lnSpc>
                <a:spcPts val="1767"/>
              </a:lnSpc>
            </a:pPr>
          </a:p>
          <a:p>
            <a:pPr algn="just">
              <a:lnSpc>
                <a:spcPts val="1767"/>
              </a:lnSpc>
            </a:pPr>
          </a:p>
        </p:txBody>
      </p:sp>
      <p:sp>
        <p:nvSpPr>
          <p:cNvPr name="Freeform 6" id="6"/>
          <p:cNvSpPr/>
          <p:nvPr/>
        </p:nvSpPr>
        <p:spPr>
          <a:xfrm flipH="false" flipV="false" rot="0">
            <a:off x="175541" y="756000"/>
            <a:ext cx="7208917" cy="1540087"/>
          </a:xfrm>
          <a:custGeom>
            <a:avLst/>
            <a:gdLst/>
            <a:ahLst/>
            <a:cxnLst/>
            <a:rect r="r" b="b" t="t" l="l"/>
            <a:pathLst>
              <a:path h="1540087" w="7208917">
                <a:moveTo>
                  <a:pt x="0" y="0"/>
                </a:moveTo>
                <a:lnTo>
                  <a:pt x="7208918" y="0"/>
                </a:lnTo>
                <a:lnTo>
                  <a:pt x="7208918" y="1540087"/>
                </a:lnTo>
                <a:lnTo>
                  <a:pt x="0" y="1540087"/>
                </a:lnTo>
                <a:lnTo>
                  <a:pt x="0" y="0"/>
                </a:lnTo>
                <a:close/>
              </a:path>
            </a:pathLst>
          </a:custGeom>
          <a:blipFill>
            <a:blip r:embed="rId2"/>
            <a:stretch>
              <a:fillRect l="0" t="0" r="0" b="0"/>
            </a:stretch>
          </a:blipFill>
        </p:spPr>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51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5433892"/>
            <a:ext cx="7123825" cy="5094810"/>
            <a:chOff x="0" y="0"/>
            <a:chExt cx="2553018" cy="1825865"/>
          </a:xfrm>
        </p:grpSpPr>
        <p:sp>
          <p:nvSpPr>
            <p:cNvPr name="Freeform 6" id="6"/>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F0EDEA">
                <a:alpha val="34902"/>
              </a:srgbClr>
            </a:solidFill>
            <a:ln cap="sq">
              <a:noFill/>
              <a:prstDash val="sysDot"/>
              <a:miter/>
            </a:ln>
          </p:spPr>
        </p:sp>
        <p:sp>
          <p:nvSpPr>
            <p:cNvPr name="TextBox 7" id="7"/>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8" id="8"/>
          <p:cNvSpPr txBox="true"/>
          <p:nvPr/>
        </p:nvSpPr>
        <p:spPr>
          <a:xfrm rot="0">
            <a:off x="684518" y="389749"/>
            <a:ext cx="6048000" cy="4156151"/>
          </a:xfrm>
          <a:prstGeom prst="rect">
            <a:avLst/>
          </a:prstGeom>
        </p:spPr>
        <p:txBody>
          <a:bodyPr anchor="t" rtlCol="false" tIns="0" lIns="0" bIns="0" rIns="0">
            <a:spAutoFit/>
          </a:bodyPr>
          <a:lstStyle/>
          <a:p>
            <a:pPr algn="l">
              <a:lnSpc>
                <a:spcPts val="1604"/>
              </a:lnSpc>
            </a:pPr>
            <a:r>
              <a:rPr lang="en-US" sz="1359">
                <a:solidFill>
                  <a:srgbClr val="000000"/>
                </a:solidFill>
                <a:latin typeface="Glacial Indifference"/>
                <a:ea typeface="Glacial Indifference"/>
                <a:cs typeface="Glacial Indifference"/>
                <a:sym typeface="Glacial Indifference"/>
              </a:rPr>
              <a:t>Elelastin fibers:</a:t>
            </a:r>
          </a:p>
          <a:p>
            <a:pPr algn="l">
              <a:lnSpc>
                <a:spcPts val="1604"/>
              </a:lnSpc>
            </a:pPr>
          </a:p>
          <a:p>
            <a:pPr algn="l">
              <a:lnSpc>
                <a:spcPts val="1604"/>
              </a:lnSpc>
            </a:pPr>
            <a:r>
              <a:rPr lang="en-US" sz="1359">
                <a:solidFill>
                  <a:srgbClr val="000000"/>
                </a:solidFill>
                <a:latin typeface="Glacial Indifference"/>
                <a:ea typeface="Glacial Indifference"/>
                <a:cs typeface="Glacial Indifference"/>
                <a:sym typeface="Glacial Indifference"/>
              </a:rPr>
              <a:t>Elastin can stretch and shrink like a rubber band, hence the name.</a:t>
            </a:r>
          </a:p>
          <a:p>
            <a:pPr algn="l">
              <a:lnSpc>
                <a:spcPts val="1604"/>
              </a:lnSpc>
            </a:pPr>
            <a:r>
              <a:rPr lang="en-US" sz="1359">
                <a:solidFill>
                  <a:srgbClr val="000000"/>
                </a:solidFill>
                <a:latin typeface="Glacial Indifference"/>
                <a:ea typeface="Glacial Indifference"/>
                <a:cs typeface="Glacial Indifference"/>
                <a:sym typeface="Glacial Indifference"/>
              </a:rPr>
              <a:t>Elastin fibers make up only two percent of our connective tissue. They bind to both collagen fibers and hyaluronan.</a:t>
            </a:r>
          </a:p>
          <a:p>
            <a:pPr algn="l">
              <a:lnSpc>
                <a:spcPts val="1604"/>
              </a:lnSpc>
            </a:pPr>
          </a:p>
          <a:p>
            <a:pPr algn="l">
              <a:lnSpc>
                <a:spcPts val="1604"/>
              </a:lnSpc>
            </a:pPr>
            <a:r>
              <a:rPr lang="en-US" sz="1359">
                <a:solidFill>
                  <a:srgbClr val="000000"/>
                </a:solidFill>
                <a:latin typeface="Glacial Indifference"/>
                <a:ea typeface="Glacial Indifference"/>
                <a:cs typeface="Glacial Indifference"/>
                <a:sym typeface="Glacial Indifference"/>
              </a:rPr>
              <a:t>Hyaluronan or hyaluronic acid:</a:t>
            </a:r>
          </a:p>
          <a:p>
            <a:pPr algn="l">
              <a:lnSpc>
                <a:spcPts val="1604"/>
              </a:lnSpc>
            </a:pPr>
          </a:p>
          <a:p>
            <a:pPr algn="l">
              <a:lnSpc>
                <a:spcPts val="1604"/>
              </a:lnSpc>
            </a:pPr>
            <a:r>
              <a:rPr lang="en-US" sz="1359">
                <a:solidFill>
                  <a:srgbClr val="000000"/>
                </a:solidFill>
                <a:latin typeface="Glacial Indifference"/>
                <a:ea typeface="Glacial Indifference"/>
                <a:cs typeface="Glacial Indifference"/>
                <a:sym typeface="Glacial Indifference"/>
              </a:rPr>
              <a:t>The fibers and cells in the dermis are embedded in a gel matrix, a jelly-like substance that gives volume to the dermis. The gels, also called glycosaminoglycans (GAG), consist mainly of hyaluronan.</a:t>
            </a:r>
          </a:p>
          <a:p>
            <a:pPr algn="l">
              <a:lnSpc>
                <a:spcPts val="1604"/>
              </a:lnSpc>
            </a:pPr>
          </a:p>
          <a:p>
            <a:pPr algn="l">
              <a:lnSpc>
                <a:spcPts val="1604"/>
              </a:lnSpc>
            </a:pPr>
            <a:r>
              <a:rPr lang="en-US" sz="1359">
                <a:solidFill>
                  <a:srgbClr val="000000"/>
                </a:solidFill>
                <a:latin typeface="Glacial Indifference"/>
                <a:ea typeface="Glacial Indifference"/>
                <a:cs typeface="Glacial Indifference"/>
                <a:sym typeface="Glacial Indifference"/>
              </a:rPr>
              <a:t>Hyaluronan can bind an awful lot of water to itself, taking on many times its volume.</a:t>
            </a:r>
          </a:p>
          <a:p>
            <a:pPr algn="l">
              <a:lnSpc>
                <a:spcPts val="1604"/>
              </a:lnSpc>
            </a:pPr>
            <a:r>
              <a:rPr lang="en-US" sz="1359">
                <a:solidFill>
                  <a:srgbClr val="000000"/>
                </a:solidFill>
                <a:latin typeface="Glacial Indifference"/>
                <a:ea typeface="Glacial Indifference"/>
                <a:cs typeface="Glacial Indifference"/>
                <a:sym typeface="Glacial Indifference"/>
              </a:rPr>
              <a:t>The dermis is therefore the water reservoir of the skin. Hyaluronan binds with collagen and elastin and fills the space between the fibers.</a:t>
            </a:r>
          </a:p>
          <a:p>
            <a:pPr algn="l">
              <a:lnSpc>
                <a:spcPts val="1604"/>
              </a:lnSpc>
            </a:pPr>
          </a:p>
          <a:p>
            <a:pPr algn="l">
              <a:lnSpc>
                <a:spcPts val="1604"/>
              </a:lnSpc>
            </a:pPr>
            <a:r>
              <a:rPr lang="en-US" sz="1359">
                <a:solidFill>
                  <a:srgbClr val="000000"/>
                </a:solidFill>
                <a:latin typeface="Glacial Indifference"/>
                <a:ea typeface="Glacial Indifference"/>
                <a:cs typeface="Glacial Indifference"/>
                <a:sym typeface="Glacial Indifference"/>
              </a:rPr>
              <a:t>The tight bond between the three components of the dermis provides the skin's volume, firmness and elasticity.</a:t>
            </a:r>
          </a:p>
          <a:p>
            <a:pPr algn="l">
              <a:lnSpc>
                <a:spcPts val="1416"/>
              </a:lnSpc>
            </a:pPr>
            <a:r>
              <a:rPr lang="en-US" sz="1200">
                <a:solidFill>
                  <a:srgbClr val="000000"/>
                </a:solidFill>
                <a:latin typeface="Almarai"/>
                <a:ea typeface="Almarai"/>
                <a:cs typeface="Almarai"/>
                <a:sym typeface="Almarai"/>
              </a:rPr>
              <a:t>Thin, saggy and non-stretchable skin is a sign of advanced skin aging.</a:t>
            </a:r>
          </a:p>
          <a:p>
            <a:pPr algn="l">
              <a:lnSpc>
                <a:spcPts val="1416"/>
              </a:lnSpc>
            </a:pPr>
          </a:p>
        </p:txBody>
      </p:sp>
      <p:sp>
        <p:nvSpPr>
          <p:cNvPr name="Freeform 9" id="9"/>
          <p:cNvSpPr/>
          <p:nvPr/>
        </p:nvSpPr>
        <p:spPr>
          <a:xfrm flipH="false" flipV="false" rot="0">
            <a:off x="684518" y="5730344"/>
            <a:ext cx="796183" cy="453382"/>
          </a:xfrm>
          <a:custGeom>
            <a:avLst/>
            <a:gdLst/>
            <a:ahLst/>
            <a:cxnLst/>
            <a:rect r="r" b="b" t="t" l="l"/>
            <a:pathLst>
              <a:path h="453382" w="796183">
                <a:moveTo>
                  <a:pt x="0" y="0"/>
                </a:moveTo>
                <a:lnTo>
                  <a:pt x="796183" y="0"/>
                </a:lnTo>
                <a:lnTo>
                  <a:pt x="796183" y="453382"/>
                </a:lnTo>
                <a:lnTo>
                  <a:pt x="0" y="453382"/>
                </a:lnTo>
                <a:lnTo>
                  <a:pt x="0" y="0"/>
                </a:lnTo>
                <a:close/>
              </a:path>
            </a:pathLst>
          </a:custGeom>
          <a:blipFill>
            <a:blip r:embed="rId2"/>
            <a:stretch>
              <a:fillRect l="0" t="0" r="0" b="0"/>
            </a:stretch>
          </a:blipFill>
        </p:spPr>
      </p:sp>
      <p:sp>
        <p:nvSpPr>
          <p:cNvPr name="Freeform 10" id="10"/>
          <p:cNvSpPr/>
          <p:nvPr/>
        </p:nvSpPr>
        <p:spPr>
          <a:xfrm flipH="false" flipV="false" rot="0">
            <a:off x="2407138" y="5796618"/>
            <a:ext cx="809839" cy="259948"/>
          </a:xfrm>
          <a:custGeom>
            <a:avLst/>
            <a:gdLst/>
            <a:ahLst/>
            <a:cxnLst/>
            <a:rect r="r" b="b" t="t" l="l"/>
            <a:pathLst>
              <a:path h="259948" w="809839">
                <a:moveTo>
                  <a:pt x="0" y="0"/>
                </a:moveTo>
                <a:lnTo>
                  <a:pt x="809839" y="0"/>
                </a:lnTo>
                <a:lnTo>
                  <a:pt x="809839" y="259949"/>
                </a:lnTo>
                <a:lnTo>
                  <a:pt x="0" y="259949"/>
                </a:lnTo>
                <a:lnTo>
                  <a:pt x="0" y="0"/>
                </a:lnTo>
                <a:close/>
              </a:path>
            </a:pathLst>
          </a:custGeom>
          <a:blipFill>
            <a:blip r:embed="rId3"/>
            <a:stretch>
              <a:fillRect l="0" t="0" r="0" b="0"/>
            </a:stretch>
          </a:blipFill>
        </p:spPr>
      </p:sp>
      <p:sp>
        <p:nvSpPr>
          <p:cNvPr name="Freeform 11" id="11"/>
          <p:cNvSpPr/>
          <p:nvPr/>
        </p:nvSpPr>
        <p:spPr>
          <a:xfrm flipH="false" flipV="false" rot="0">
            <a:off x="4257475" y="5688313"/>
            <a:ext cx="334884" cy="597361"/>
          </a:xfrm>
          <a:custGeom>
            <a:avLst/>
            <a:gdLst/>
            <a:ahLst/>
            <a:cxnLst/>
            <a:rect r="r" b="b" t="t" l="l"/>
            <a:pathLst>
              <a:path h="597361" w="334884">
                <a:moveTo>
                  <a:pt x="0" y="0"/>
                </a:moveTo>
                <a:lnTo>
                  <a:pt x="334885" y="0"/>
                </a:lnTo>
                <a:lnTo>
                  <a:pt x="334885" y="597361"/>
                </a:lnTo>
                <a:lnTo>
                  <a:pt x="0" y="597361"/>
                </a:lnTo>
                <a:lnTo>
                  <a:pt x="0" y="0"/>
                </a:lnTo>
                <a:close/>
              </a:path>
            </a:pathLst>
          </a:custGeom>
          <a:blipFill>
            <a:blip r:embed="rId4"/>
            <a:stretch>
              <a:fillRect l="0" t="0" r="0" b="0"/>
            </a:stretch>
          </a:blipFill>
        </p:spPr>
      </p:sp>
      <p:sp>
        <p:nvSpPr>
          <p:cNvPr name="Freeform 12" id="12"/>
          <p:cNvSpPr/>
          <p:nvPr/>
        </p:nvSpPr>
        <p:spPr>
          <a:xfrm flipH="false" flipV="false" rot="0">
            <a:off x="6037778" y="5661169"/>
            <a:ext cx="591732" cy="591732"/>
          </a:xfrm>
          <a:custGeom>
            <a:avLst/>
            <a:gdLst/>
            <a:ahLst/>
            <a:cxnLst/>
            <a:rect r="r" b="b" t="t" l="l"/>
            <a:pathLst>
              <a:path h="591732" w="591732">
                <a:moveTo>
                  <a:pt x="0" y="0"/>
                </a:moveTo>
                <a:lnTo>
                  <a:pt x="591731" y="0"/>
                </a:lnTo>
                <a:lnTo>
                  <a:pt x="591731" y="591732"/>
                </a:lnTo>
                <a:lnTo>
                  <a:pt x="0" y="591732"/>
                </a:lnTo>
                <a:lnTo>
                  <a:pt x="0" y="0"/>
                </a:lnTo>
                <a:close/>
              </a:path>
            </a:pathLst>
          </a:custGeom>
          <a:blipFill>
            <a:blip r:embed="rId5"/>
            <a:stretch>
              <a:fillRect l="0" t="0" r="0" b="0"/>
            </a:stretch>
          </a:blipFill>
        </p:spPr>
      </p:sp>
      <p:sp>
        <p:nvSpPr>
          <p:cNvPr name="TextBox 13" id="13"/>
          <p:cNvSpPr txBox="true"/>
          <p:nvPr/>
        </p:nvSpPr>
        <p:spPr>
          <a:xfrm rot="0">
            <a:off x="-461368" y="6545080"/>
            <a:ext cx="2710630" cy="188722"/>
          </a:xfrm>
          <a:prstGeom prst="rect">
            <a:avLst/>
          </a:prstGeom>
        </p:spPr>
        <p:txBody>
          <a:bodyPr anchor="t" rtlCol="false" tIns="0" lIns="0" bIns="0" rIns="0">
            <a:spAutoFit/>
          </a:bodyPr>
          <a:lstStyle/>
          <a:p>
            <a:pPr algn="ctr">
              <a:lnSpc>
                <a:spcPts val="1495"/>
              </a:lnSpc>
            </a:pPr>
            <a:r>
              <a:rPr lang="en-US" sz="1359" spc="33">
                <a:solidFill>
                  <a:srgbClr val="000000"/>
                </a:solidFill>
                <a:latin typeface="Glacial Indifference"/>
                <a:ea typeface="Glacial Indifference"/>
                <a:cs typeface="Glacial Indifference"/>
                <a:sym typeface="Glacial Indifference"/>
              </a:rPr>
              <a:t>Fibroblast</a:t>
            </a:r>
          </a:p>
        </p:txBody>
      </p:sp>
      <p:sp>
        <p:nvSpPr>
          <p:cNvPr name="TextBox 14" id="14"/>
          <p:cNvSpPr txBox="true"/>
          <p:nvPr/>
        </p:nvSpPr>
        <p:spPr>
          <a:xfrm rot="0">
            <a:off x="997888" y="6545080"/>
            <a:ext cx="2710630" cy="188722"/>
          </a:xfrm>
          <a:prstGeom prst="rect">
            <a:avLst/>
          </a:prstGeom>
        </p:spPr>
        <p:txBody>
          <a:bodyPr anchor="t" rtlCol="false" tIns="0" lIns="0" bIns="0" rIns="0">
            <a:spAutoFit/>
          </a:bodyPr>
          <a:lstStyle/>
          <a:p>
            <a:pPr algn="ctr">
              <a:lnSpc>
                <a:spcPts val="1495"/>
              </a:lnSpc>
            </a:pPr>
            <a:r>
              <a:rPr lang="en-US" sz="1359" spc="33">
                <a:solidFill>
                  <a:srgbClr val="000000"/>
                </a:solidFill>
                <a:latin typeface="Glacial Indifference"/>
                <a:ea typeface="Glacial Indifference"/>
                <a:cs typeface="Glacial Indifference"/>
                <a:sym typeface="Glacial Indifference"/>
              </a:rPr>
              <a:t>Collagen</a:t>
            </a:r>
          </a:p>
        </p:txBody>
      </p:sp>
      <p:sp>
        <p:nvSpPr>
          <p:cNvPr name="TextBox 15" id="15"/>
          <p:cNvSpPr txBox="true"/>
          <p:nvPr/>
        </p:nvSpPr>
        <p:spPr>
          <a:xfrm rot="0">
            <a:off x="2902160" y="6545080"/>
            <a:ext cx="2710630" cy="188722"/>
          </a:xfrm>
          <a:prstGeom prst="rect">
            <a:avLst/>
          </a:prstGeom>
        </p:spPr>
        <p:txBody>
          <a:bodyPr anchor="t" rtlCol="false" tIns="0" lIns="0" bIns="0" rIns="0">
            <a:spAutoFit/>
          </a:bodyPr>
          <a:lstStyle/>
          <a:p>
            <a:pPr algn="ctr">
              <a:lnSpc>
                <a:spcPts val="1495"/>
              </a:lnSpc>
            </a:pPr>
            <a:r>
              <a:rPr lang="en-US" sz="1359" spc="33">
                <a:solidFill>
                  <a:srgbClr val="000000"/>
                </a:solidFill>
                <a:latin typeface="Glacial Indifference"/>
                <a:ea typeface="Glacial Indifference"/>
                <a:cs typeface="Glacial Indifference"/>
                <a:sym typeface="Glacial Indifference"/>
              </a:rPr>
              <a:t>Elastine</a:t>
            </a:r>
          </a:p>
        </p:txBody>
      </p:sp>
      <p:sp>
        <p:nvSpPr>
          <p:cNvPr name="TextBox 16" id="16"/>
          <p:cNvSpPr txBox="true"/>
          <p:nvPr/>
        </p:nvSpPr>
        <p:spPr>
          <a:xfrm rot="0">
            <a:off x="4849370" y="6545080"/>
            <a:ext cx="2710630" cy="188722"/>
          </a:xfrm>
          <a:prstGeom prst="rect">
            <a:avLst/>
          </a:prstGeom>
        </p:spPr>
        <p:txBody>
          <a:bodyPr anchor="t" rtlCol="false" tIns="0" lIns="0" bIns="0" rIns="0">
            <a:spAutoFit/>
          </a:bodyPr>
          <a:lstStyle/>
          <a:p>
            <a:pPr algn="ctr">
              <a:lnSpc>
                <a:spcPts val="1495"/>
              </a:lnSpc>
            </a:pPr>
            <a:r>
              <a:rPr lang="en-US" sz="1359" spc="33">
                <a:solidFill>
                  <a:srgbClr val="000000"/>
                </a:solidFill>
                <a:latin typeface="Glacial Indifference"/>
                <a:ea typeface="Glacial Indifference"/>
                <a:cs typeface="Glacial Indifference"/>
                <a:sym typeface="Glacial Indifference"/>
              </a:rPr>
              <a:t>Hyaluronan</a:t>
            </a:r>
          </a:p>
        </p:txBody>
      </p:sp>
      <p:sp>
        <p:nvSpPr>
          <p:cNvPr name="TextBox 17" id="17"/>
          <p:cNvSpPr txBox="true"/>
          <p:nvPr/>
        </p:nvSpPr>
        <p:spPr>
          <a:xfrm rot="0">
            <a:off x="402416" y="7322756"/>
            <a:ext cx="6048000" cy="229616"/>
          </a:xfrm>
          <a:prstGeom prst="rect">
            <a:avLst/>
          </a:prstGeom>
        </p:spPr>
        <p:txBody>
          <a:bodyPr anchor="t" rtlCol="false" tIns="0" lIns="0" bIns="0" rIns="0">
            <a:spAutoFit/>
          </a:bodyPr>
          <a:lstStyle/>
          <a:p>
            <a:pPr algn="ctr">
              <a:lnSpc>
                <a:spcPts val="1738"/>
              </a:lnSpc>
            </a:pPr>
            <a:r>
              <a:rPr lang="en-US" sz="1580" spc="39">
                <a:solidFill>
                  <a:srgbClr val="000000"/>
                </a:solidFill>
                <a:latin typeface="Glacial Indifference"/>
                <a:ea typeface="Glacial Indifference"/>
                <a:cs typeface="Glacial Indifference"/>
                <a:sym typeface="Glacial Indifference"/>
              </a:rPr>
              <a:t>4 types of wrinkles</a:t>
            </a:r>
          </a:p>
        </p:txBody>
      </p:sp>
      <p:sp>
        <p:nvSpPr>
          <p:cNvPr name="TextBox 18" id="18"/>
          <p:cNvSpPr txBox="true"/>
          <p:nvPr/>
        </p:nvSpPr>
        <p:spPr>
          <a:xfrm rot="0">
            <a:off x="762885" y="7913832"/>
            <a:ext cx="6048000" cy="1813204"/>
          </a:xfrm>
          <a:prstGeom prst="rect">
            <a:avLst/>
          </a:prstGeom>
        </p:spPr>
        <p:txBody>
          <a:bodyPr anchor="t" rtlCol="false" tIns="0" lIns="0" bIns="0" rIns="0">
            <a:spAutoFit/>
          </a:bodyPr>
          <a:lstStyle/>
          <a:p>
            <a:pPr algn="just" marL="293623" indent="-146812" lvl="1">
              <a:lnSpc>
                <a:spcPts val="1604"/>
              </a:lnSpc>
              <a:buFont typeface="Arial"/>
              <a:buChar char="•"/>
            </a:pPr>
            <a:r>
              <a:rPr lang="en-US" sz="1359">
                <a:solidFill>
                  <a:srgbClr val="000000"/>
                </a:solidFill>
                <a:latin typeface="Glacial Indifference"/>
                <a:ea typeface="Glacial Indifference"/>
                <a:cs typeface="Glacial Indifference"/>
                <a:sym typeface="Glacial Indifference"/>
              </a:rPr>
              <a:t>Dull skin due to irregular microstructure.</a:t>
            </a:r>
          </a:p>
          <a:p>
            <a:pPr algn="just" marL="293623" indent="-146812" lvl="1">
              <a:lnSpc>
                <a:spcPts val="1604"/>
              </a:lnSpc>
              <a:buFont typeface="Arial"/>
              <a:buChar char="•"/>
            </a:pPr>
            <a:r>
              <a:rPr lang="en-US" sz="1359">
                <a:solidFill>
                  <a:srgbClr val="000000"/>
                </a:solidFill>
                <a:latin typeface="Glacial Indifference"/>
                <a:ea typeface="Glacial Indifference"/>
                <a:cs typeface="Glacial Indifference"/>
                <a:sym typeface="Glacial Indifference"/>
              </a:rPr>
              <a:t>Expression wrinkles at rest due to cramped facial muscles.</a:t>
            </a:r>
          </a:p>
          <a:p>
            <a:pPr algn="just" marL="293623" indent="-146812" lvl="1">
              <a:lnSpc>
                <a:spcPts val="1604"/>
              </a:lnSpc>
              <a:buFont typeface="Arial"/>
              <a:buChar char="•"/>
            </a:pPr>
            <a:r>
              <a:rPr lang="en-US" sz="1359">
                <a:solidFill>
                  <a:srgbClr val="000000"/>
                </a:solidFill>
                <a:latin typeface="Glacial Indifference"/>
                <a:ea typeface="Glacial Indifference"/>
                <a:cs typeface="Glacial Indifference"/>
                <a:sym typeface="Glacial Indifference"/>
              </a:rPr>
              <a:t>Sagging skin due to thin dermis with loss of firmness and elasticity.</a:t>
            </a:r>
          </a:p>
          <a:p>
            <a:pPr algn="just" marL="293623" indent="-146812" lvl="1">
              <a:lnSpc>
                <a:spcPts val="1604"/>
              </a:lnSpc>
              <a:buFont typeface="Arial"/>
              <a:buChar char="•"/>
            </a:pPr>
            <a:r>
              <a:rPr lang="en-US" sz="1359">
                <a:solidFill>
                  <a:srgbClr val="000000"/>
                </a:solidFill>
                <a:latin typeface="Glacial Indifference"/>
                <a:ea typeface="Glacial Indifference"/>
                <a:cs typeface="Glacial Indifference"/>
                <a:sym typeface="Glacial Indifference"/>
              </a:rPr>
              <a:t>Deep furrows due to malformation of collagen and elastin in the dermis.</a:t>
            </a:r>
          </a:p>
          <a:p>
            <a:pPr algn="just">
              <a:lnSpc>
                <a:spcPts val="1604"/>
              </a:lnSpc>
            </a:pPr>
          </a:p>
          <a:p>
            <a:pPr algn="just">
              <a:lnSpc>
                <a:spcPts val="1604"/>
              </a:lnSpc>
            </a:pPr>
            <a:r>
              <a:rPr lang="en-US" sz="1359">
                <a:solidFill>
                  <a:srgbClr val="000000"/>
                </a:solidFill>
                <a:latin typeface="Glacial Indifference"/>
                <a:ea typeface="Glacial Indifference"/>
                <a:cs typeface="Glacial Indifference"/>
                <a:sym typeface="Glacial Indifference"/>
              </a:rPr>
              <a:t>Each type of wrinkle has its origin and specific treatment.</a:t>
            </a:r>
          </a:p>
          <a:p>
            <a:pPr algn="just">
              <a:lnSpc>
                <a:spcPts val="1604"/>
              </a:lnSpc>
            </a:pPr>
            <a:r>
              <a:rPr lang="en-US" sz="1359">
                <a:solidFill>
                  <a:srgbClr val="000000"/>
                </a:solidFill>
                <a:latin typeface="Glacial Indifference"/>
                <a:ea typeface="Glacial Indifference"/>
                <a:cs typeface="Glacial Indifference"/>
                <a:sym typeface="Glacial Indifference"/>
              </a:rPr>
              <a:t>Its depth is of secondary importance and only determines the intensity of the treatment.</a:t>
            </a:r>
          </a:p>
          <a:p>
            <a:pPr algn="just">
              <a:lnSpc>
                <a:spcPts val="1604"/>
              </a:lnSpc>
            </a:pPr>
          </a:p>
        </p:txBody>
      </p:sp>
    </p:spTree>
  </p:cSld>
  <p:clrMapOvr>
    <a:masterClrMapping/>
  </p:clrMapOvr>
</p:sld>
</file>

<file path=ppt/slides/slide50.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sp>
        <p:nvSpPr>
          <p:cNvPr name="Freeform 2" id="2"/>
          <p:cNvSpPr/>
          <p:nvPr/>
        </p:nvSpPr>
        <p:spPr>
          <a:xfrm flipH="false" flipV="false" rot="0">
            <a:off x="0" y="-561362"/>
            <a:ext cx="7681920" cy="11486984"/>
          </a:xfrm>
          <a:custGeom>
            <a:avLst/>
            <a:gdLst/>
            <a:ahLst/>
            <a:cxnLst/>
            <a:rect r="r" b="b" t="t" l="l"/>
            <a:pathLst>
              <a:path h="11486984" w="7681920">
                <a:moveTo>
                  <a:pt x="0" y="0"/>
                </a:moveTo>
                <a:lnTo>
                  <a:pt x="7681920" y="0"/>
                </a:lnTo>
                <a:lnTo>
                  <a:pt x="7681920" y="11486984"/>
                </a:lnTo>
                <a:lnTo>
                  <a:pt x="0" y="11486984"/>
                </a:lnTo>
                <a:lnTo>
                  <a:pt x="0" y="0"/>
                </a:lnTo>
                <a:close/>
              </a:path>
            </a:pathLst>
          </a:custGeom>
          <a:blipFill>
            <a:blip r:embed="rId2"/>
            <a:stretch>
              <a:fillRect l="0" t="0" r="0" b="0"/>
            </a:stretch>
          </a:blipFill>
        </p:spPr>
      </p:sp>
    </p:spTree>
  </p:cSld>
  <p:clrMapOvr>
    <a:masterClrMapping/>
  </p:clrMapOvr>
</p:sld>
</file>

<file path=ppt/slides/slide51.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51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5449370"/>
            <a:ext cx="7123825" cy="5011182"/>
            <a:chOff x="0" y="0"/>
            <a:chExt cx="9498434" cy="6681576"/>
          </a:xfrm>
        </p:grpSpPr>
        <p:pic>
          <p:nvPicPr>
            <p:cNvPr name="Picture 6" id="6"/>
            <p:cNvPicPr>
              <a:picLocks noChangeAspect="true"/>
            </p:cNvPicPr>
            <p:nvPr/>
          </p:nvPicPr>
          <p:blipFill>
            <a:blip r:embed="rId2"/>
            <a:srcRect l="0" t="14828" r="0" b="14828"/>
            <a:stretch>
              <a:fillRect/>
            </a:stretch>
          </p:blipFill>
          <p:spPr>
            <a:xfrm flipH="false" flipV="false">
              <a:off x="0" y="0"/>
              <a:ext cx="9498434" cy="6681576"/>
            </a:xfrm>
            <a:prstGeom prst="rect">
              <a:avLst/>
            </a:prstGeom>
          </p:spPr>
        </p:pic>
      </p:grpSp>
      <p:grpSp>
        <p:nvGrpSpPr>
          <p:cNvPr name="Group 7" id="7"/>
          <p:cNvGrpSpPr/>
          <p:nvPr/>
        </p:nvGrpSpPr>
        <p:grpSpPr>
          <a:xfrm rot="0">
            <a:off x="756000" y="901302"/>
            <a:ext cx="6048000" cy="1957537"/>
            <a:chOff x="0" y="0"/>
            <a:chExt cx="8064000" cy="2610050"/>
          </a:xfrm>
        </p:grpSpPr>
        <p:sp>
          <p:nvSpPr>
            <p:cNvPr name="TextBox 8" id="8"/>
            <p:cNvSpPr txBox="true"/>
            <p:nvPr/>
          </p:nvSpPr>
          <p:spPr>
            <a:xfrm rot="0">
              <a:off x="1361871" y="2211344"/>
              <a:ext cx="5340258" cy="398706"/>
            </a:xfrm>
            <a:prstGeom prst="rect">
              <a:avLst/>
            </a:prstGeom>
          </p:spPr>
          <p:txBody>
            <a:bodyPr anchor="t" rtlCol="false" tIns="0" lIns="0" bIns="0" rIns="0">
              <a:spAutoFit/>
            </a:bodyPr>
            <a:lstStyle/>
            <a:p>
              <a:pPr algn="ctr">
                <a:lnSpc>
                  <a:spcPts val="2571"/>
                </a:lnSpc>
              </a:pPr>
              <a:r>
                <a:rPr lang="en-US" sz="1836" spc="233">
                  <a:solidFill>
                    <a:srgbClr val="000000"/>
                  </a:solidFill>
                  <a:latin typeface="Glacial Indifference"/>
                  <a:ea typeface="Glacial Indifference"/>
                  <a:cs typeface="Glacial Indifference"/>
                  <a:sym typeface="Glacial Indifference"/>
                </a:rPr>
                <a:t>SUPERBOOST.CO</a:t>
              </a:r>
            </a:p>
          </p:txBody>
        </p:sp>
        <p:sp>
          <p:nvSpPr>
            <p:cNvPr name="TextBox 9" id="9"/>
            <p:cNvSpPr txBox="true"/>
            <p:nvPr/>
          </p:nvSpPr>
          <p:spPr>
            <a:xfrm rot="0">
              <a:off x="0" y="-38100"/>
              <a:ext cx="8064000" cy="1602177"/>
            </a:xfrm>
            <a:prstGeom prst="rect">
              <a:avLst/>
            </a:prstGeom>
          </p:spPr>
          <p:txBody>
            <a:bodyPr anchor="t" rtlCol="false" tIns="0" lIns="0" bIns="0" rIns="0">
              <a:spAutoFit/>
            </a:bodyPr>
            <a:lstStyle/>
            <a:p>
              <a:pPr algn="ctr">
                <a:lnSpc>
                  <a:spcPts val="4842"/>
                </a:lnSpc>
              </a:pPr>
              <a:r>
                <a:rPr lang="en-US" sz="3696" spc="73">
                  <a:solidFill>
                    <a:srgbClr val="000000"/>
                  </a:solidFill>
                  <a:latin typeface="Glacial Indifference"/>
                  <a:ea typeface="Glacial Indifference"/>
                  <a:cs typeface="Glacial Indifference"/>
                  <a:sym typeface="Glacial Indifference"/>
                </a:rPr>
                <a:t>Instructions for use Mesostrip</a:t>
              </a:r>
            </a:p>
          </p:txBody>
        </p:sp>
      </p:grpSp>
    </p:spTree>
  </p:cSld>
  <p:clrMapOvr>
    <a:masterClrMapping/>
  </p:clrMapOvr>
</p:sld>
</file>

<file path=ppt/slides/slide52.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209556"/>
            <a:ext cx="7123825" cy="8289184"/>
            <a:chOff x="0" y="0"/>
            <a:chExt cx="2553018" cy="2970656"/>
          </a:xfrm>
        </p:grpSpPr>
        <p:sp>
          <p:nvSpPr>
            <p:cNvPr name="Freeform 3" id="3"/>
            <p:cNvSpPr/>
            <p:nvPr/>
          </p:nvSpPr>
          <p:spPr>
            <a:xfrm flipH="false" flipV="false" rot="0">
              <a:off x="0" y="0"/>
              <a:ext cx="2553018" cy="2970656"/>
            </a:xfrm>
            <a:custGeom>
              <a:avLst/>
              <a:gdLst/>
              <a:ahLst/>
              <a:cxnLst/>
              <a:rect r="r" b="b" t="t" l="l"/>
              <a:pathLst>
                <a:path h="2970656" w="2553018">
                  <a:moveTo>
                    <a:pt x="0" y="0"/>
                  </a:moveTo>
                  <a:lnTo>
                    <a:pt x="2553018" y="0"/>
                  </a:lnTo>
                  <a:lnTo>
                    <a:pt x="2553018" y="2970656"/>
                  </a:lnTo>
                  <a:lnTo>
                    <a:pt x="0" y="2970656"/>
                  </a:lnTo>
                  <a:close/>
                </a:path>
              </a:pathLst>
            </a:custGeom>
            <a:solidFill>
              <a:srgbClr val="C5BEA9">
                <a:alpha val="34902"/>
              </a:srgbClr>
            </a:solidFill>
            <a:ln cap="sq">
              <a:noFill/>
              <a:prstDash val="sysDot"/>
              <a:miter/>
            </a:ln>
          </p:spPr>
        </p:sp>
        <p:sp>
          <p:nvSpPr>
            <p:cNvPr name="TextBox 4" id="4"/>
            <p:cNvSpPr txBox="true"/>
            <p:nvPr/>
          </p:nvSpPr>
          <p:spPr>
            <a:xfrm>
              <a:off x="0" y="-28575"/>
              <a:ext cx="2553018" cy="2999231"/>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803626" y="2762274"/>
            <a:ext cx="6000374" cy="9641078"/>
          </a:xfrm>
          <a:prstGeom prst="rect">
            <a:avLst/>
          </a:prstGeom>
        </p:spPr>
        <p:txBody>
          <a:bodyPr anchor="t" rtlCol="false" tIns="0" lIns="0" bIns="0" rIns="0">
            <a:spAutoFit/>
          </a:bodyPr>
          <a:lstStyle/>
          <a:p>
            <a:pPr algn="just">
              <a:lnSpc>
                <a:spcPts val="1767"/>
              </a:lnSpc>
            </a:pPr>
            <a:r>
              <a:rPr lang="en-US" sz="1359">
                <a:solidFill>
                  <a:srgbClr val="000000"/>
                </a:solidFill>
                <a:latin typeface="Glacial Indifference"/>
                <a:ea typeface="Glacial Indifference"/>
                <a:cs typeface="Glacial Indifference"/>
                <a:sym typeface="Glacial Indifference"/>
              </a:rPr>
              <a:t>Connect the luer slip connector of the handpiece to the connector on the left side and the airbrush hoses to the corresponding connectors on the right side of the unit. Attach the hose holder to secure the cable connection...Secure the airbrush connector by sliding it into its socket on the right side of the device and turning until a click is heard. </a:t>
            </a:r>
          </a:p>
          <a:p>
            <a:pPr algn="just">
              <a:lnSpc>
                <a:spcPts val="1767"/>
              </a:lnSpc>
            </a:pP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•Connect the solution tube of the MS handpiece to a 20 mL syringe filled with the treatment solution. Connect a drain hose to the 300 mL container on the back of the device. Once connected, close the bottle cage latch tightly. The syringe allows the solution content and concentration to be improved. </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MesoStrip device HAS TWO MODES: VACUUM ON and AERBRUSH ON. </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Touch the Airbrush ON button to make it light up red and activate the modified airbrush to create a multi-dispersion air-liquid stream, where each droplet hits from a short distance of 2-3 mm from the surface of the skin, creating a sound similar to an autumn rain and having a specific neuro-relaxing anti-stress effect. In addition, the airbrush line on the skin's surface can be activated to moisturize, soothe, and cool it. </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This procedure is also suitable for removing make-up before further treatments. It is intended for delicate and sensitive skin that is prone to sensitivity after aggressive procedures such as IPL, laser hair removal, or chemical peeling. It helps to distribute the solutions on the skin's surface with specific ingredients for skin detoxification, degreasing, moisturizing, drying, relaxation, coverage, protection, and more. Fill the small containers of the airbrush with the appropriate amount of preparation or lotion for airbrushes and close the cup tightly. </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The device is operated by tapping the buttons in the on-screen menu. To exit this mode, you need to tap on the same button. </a:t>
            </a: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 </a:t>
            </a:r>
          </a:p>
        </p:txBody>
      </p:sp>
      <p:sp>
        <p:nvSpPr>
          <p:cNvPr name="TextBox 6" id="6"/>
          <p:cNvSpPr txBox="true"/>
          <p:nvPr/>
        </p:nvSpPr>
        <p:spPr>
          <a:xfrm rot="0">
            <a:off x="2500887" y="626854"/>
            <a:ext cx="2293408" cy="248767"/>
          </a:xfrm>
          <a:prstGeom prst="rect">
            <a:avLst/>
          </a:prstGeom>
        </p:spPr>
        <p:txBody>
          <a:bodyPr anchor="t" rtlCol="false" tIns="0" lIns="0" bIns="0" rIns="0">
            <a:spAutoFit/>
          </a:bodyPr>
          <a:lstStyle/>
          <a:p>
            <a:pPr algn="ctr">
              <a:lnSpc>
                <a:spcPts val="1859"/>
              </a:lnSpc>
            </a:pPr>
            <a:r>
              <a:rPr lang="en-US" sz="1575">
                <a:solidFill>
                  <a:srgbClr val="000000"/>
                </a:solidFill>
                <a:latin typeface="Glacial Indifference"/>
                <a:ea typeface="Glacial Indifference"/>
                <a:cs typeface="Glacial Indifference"/>
                <a:sym typeface="Glacial Indifference"/>
              </a:rPr>
              <a:t>Using the device Mesotrip</a:t>
            </a:r>
          </a:p>
        </p:txBody>
      </p:sp>
    </p:spTree>
  </p:cSld>
  <p:clrMapOvr>
    <a:masterClrMapping/>
  </p:clrMapOvr>
</p:sld>
</file>

<file path=ppt/slides/slide53.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209556"/>
            <a:ext cx="7123825" cy="8289184"/>
            <a:chOff x="0" y="0"/>
            <a:chExt cx="2553018" cy="2970656"/>
          </a:xfrm>
        </p:grpSpPr>
        <p:sp>
          <p:nvSpPr>
            <p:cNvPr name="Freeform 3" id="3"/>
            <p:cNvSpPr/>
            <p:nvPr/>
          </p:nvSpPr>
          <p:spPr>
            <a:xfrm flipH="false" flipV="false" rot="0">
              <a:off x="0" y="0"/>
              <a:ext cx="2553018" cy="2970656"/>
            </a:xfrm>
            <a:custGeom>
              <a:avLst/>
              <a:gdLst/>
              <a:ahLst/>
              <a:cxnLst/>
              <a:rect r="r" b="b" t="t" l="l"/>
              <a:pathLst>
                <a:path h="2970656" w="2553018">
                  <a:moveTo>
                    <a:pt x="0" y="0"/>
                  </a:moveTo>
                  <a:lnTo>
                    <a:pt x="2553018" y="0"/>
                  </a:lnTo>
                  <a:lnTo>
                    <a:pt x="2553018" y="2970656"/>
                  </a:lnTo>
                  <a:lnTo>
                    <a:pt x="0" y="2970656"/>
                  </a:lnTo>
                  <a:close/>
                </a:path>
              </a:pathLst>
            </a:custGeom>
            <a:solidFill>
              <a:srgbClr val="C5BEA9">
                <a:alpha val="34902"/>
              </a:srgbClr>
            </a:solidFill>
            <a:ln cap="sq">
              <a:noFill/>
              <a:prstDash val="sysDot"/>
              <a:miter/>
            </a:ln>
          </p:spPr>
        </p:sp>
        <p:sp>
          <p:nvSpPr>
            <p:cNvPr name="TextBox 4" id="4"/>
            <p:cNvSpPr txBox="true"/>
            <p:nvPr/>
          </p:nvSpPr>
          <p:spPr>
            <a:xfrm>
              <a:off x="0" y="-28575"/>
              <a:ext cx="2553018" cy="2999231"/>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803626" y="2762274"/>
            <a:ext cx="6000374" cy="10298303"/>
          </a:xfrm>
          <a:prstGeom prst="rect">
            <a:avLst/>
          </a:prstGeom>
        </p:spPr>
        <p:txBody>
          <a:bodyPr anchor="t" rtlCol="false" tIns="0" lIns="0" bIns="0" rIns="0">
            <a:spAutoFit/>
          </a:bodyPr>
          <a:lstStyle/>
          <a:p>
            <a:pPr algn="just">
              <a:lnSpc>
                <a:spcPts val="1767"/>
              </a:lnSpc>
            </a:pPr>
            <a:r>
              <a:rPr lang="en-US" sz="1359">
                <a:solidFill>
                  <a:srgbClr val="000000"/>
                </a:solidFill>
                <a:latin typeface="Glacial Indifference"/>
                <a:ea typeface="Glacial Indifference"/>
                <a:cs typeface="Glacial Indifference"/>
                <a:sym typeface="Glacial Indifference"/>
              </a:rPr>
              <a:t>The vacuum mode is operated similarly: you can start the device by tapping VACUUM ON and exit it by tapping secondary. </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5 different rotation speeds are available to change the vacuum level. With the experience gained, the user will choose the speed (rotation per minute) most suitable for the type of treatment and the client's response. Best suited for a wide range of applications is 60 - 90 RPM.</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Soft skin is required, as is a lower RPM. It is recommended that the treatment be started with the same approach and not detached from the surface. When you lift the tip off the skin, you lose the vacuum you originally built up. You can slow down the movement of the tip if you want to create more vacuum in certain places. If a stronger vacuum is needed, for instance,for scalp treatment, set it to 150 rpm. You can operate the device via the distance sensor </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Press the Sensor ON button to activate the device automatically. When the handpiece is less than 20 mm from the skin's surface, the infrared sensor will turn it on; if you move the handpiece more than 20 mm back from the skin's surface, the device will turn off. </a:t>
            </a: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Besides, the Light ON button will help you illuminate the treatment area. </a:t>
            </a: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 </a:t>
            </a:r>
          </a:p>
        </p:txBody>
      </p:sp>
      <p:sp>
        <p:nvSpPr>
          <p:cNvPr name="Freeform 6" id="6"/>
          <p:cNvSpPr/>
          <p:nvPr/>
        </p:nvSpPr>
        <p:spPr>
          <a:xfrm flipH="false" flipV="false" rot="0">
            <a:off x="756000" y="7518742"/>
            <a:ext cx="2638824" cy="1509451"/>
          </a:xfrm>
          <a:custGeom>
            <a:avLst/>
            <a:gdLst/>
            <a:ahLst/>
            <a:cxnLst/>
            <a:rect r="r" b="b" t="t" l="l"/>
            <a:pathLst>
              <a:path h="1509451" w="2638824">
                <a:moveTo>
                  <a:pt x="0" y="0"/>
                </a:moveTo>
                <a:lnTo>
                  <a:pt x="2638824" y="0"/>
                </a:lnTo>
                <a:lnTo>
                  <a:pt x="2638824" y="1509451"/>
                </a:lnTo>
                <a:lnTo>
                  <a:pt x="0" y="1509451"/>
                </a:lnTo>
                <a:lnTo>
                  <a:pt x="0" y="0"/>
                </a:lnTo>
                <a:close/>
              </a:path>
            </a:pathLst>
          </a:custGeom>
          <a:blipFill>
            <a:blip r:embed="rId2"/>
            <a:stretch>
              <a:fillRect l="0" t="0" r="0" b="0"/>
            </a:stretch>
          </a:blipFill>
        </p:spPr>
      </p:sp>
      <p:sp>
        <p:nvSpPr>
          <p:cNvPr name="Freeform 7" id="7"/>
          <p:cNvSpPr/>
          <p:nvPr/>
        </p:nvSpPr>
        <p:spPr>
          <a:xfrm flipH="false" flipV="false" rot="0">
            <a:off x="4041799" y="7518742"/>
            <a:ext cx="2762201" cy="1494772"/>
          </a:xfrm>
          <a:custGeom>
            <a:avLst/>
            <a:gdLst/>
            <a:ahLst/>
            <a:cxnLst/>
            <a:rect r="r" b="b" t="t" l="l"/>
            <a:pathLst>
              <a:path h="1494772" w="2762201">
                <a:moveTo>
                  <a:pt x="0" y="0"/>
                </a:moveTo>
                <a:lnTo>
                  <a:pt x="2762201" y="0"/>
                </a:lnTo>
                <a:lnTo>
                  <a:pt x="2762201" y="1494772"/>
                </a:lnTo>
                <a:lnTo>
                  <a:pt x="0" y="1494772"/>
                </a:lnTo>
                <a:lnTo>
                  <a:pt x="0" y="0"/>
                </a:lnTo>
                <a:close/>
              </a:path>
            </a:pathLst>
          </a:custGeom>
          <a:blipFill>
            <a:blip r:embed="rId3"/>
            <a:stretch>
              <a:fillRect l="0" t="0" r="0" b="0"/>
            </a:stretch>
          </a:blipFill>
        </p:spPr>
      </p:sp>
      <p:sp>
        <p:nvSpPr>
          <p:cNvPr name="TextBox 8" id="8"/>
          <p:cNvSpPr txBox="true"/>
          <p:nvPr/>
        </p:nvSpPr>
        <p:spPr>
          <a:xfrm rot="0">
            <a:off x="2500887" y="626854"/>
            <a:ext cx="2293408" cy="248767"/>
          </a:xfrm>
          <a:prstGeom prst="rect">
            <a:avLst/>
          </a:prstGeom>
        </p:spPr>
        <p:txBody>
          <a:bodyPr anchor="t" rtlCol="false" tIns="0" lIns="0" bIns="0" rIns="0">
            <a:spAutoFit/>
          </a:bodyPr>
          <a:lstStyle/>
          <a:p>
            <a:pPr algn="ctr">
              <a:lnSpc>
                <a:spcPts val="1859"/>
              </a:lnSpc>
            </a:pPr>
            <a:r>
              <a:rPr lang="en-US" sz="1575">
                <a:solidFill>
                  <a:srgbClr val="000000"/>
                </a:solidFill>
                <a:latin typeface="Glacial Indifference"/>
                <a:ea typeface="Glacial Indifference"/>
                <a:cs typeface="Glacial Indifference"/>
                <a:sym typeface="Glacial Indifference"/>
              </a:rPr>
              <a:t>Using the device Mesotrip</a:t>
            </a:r>
          </a:p>
        </p:txBody>
      </p:sp>
    </p:spTree>
  </p:cSld>
  <p:clrMapOvr>
    <a:masterClrMapping/>
  </p:clrMapOvr>
</p:sld>
</file>

<file path=ppt/slides/slide54.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209556"/>
            <a:ext cx="7123825" cy="8289184"/>
            <a:chOff x="0" y="0"/>
            <a:chExt cx="2553018" cy="2970656"/>
          </a:xfrm>
        </p:grpSpPr>
        <p:sp>
          <p:nvSpPr>
            <p:cNvPr name="Freeform 3" id="3"/>
            <p:cNvSpPr/>
            <p:nvPr/>
          </p:nvSpPr>
          <p:spPr>
            <a:xfrm flipH="false" flipV="false" rot="0">
              <a:off x="0" y="0"/>
              <a:ext cx="2553018" cy="2970656"/>
            </a:xfrm>
            <a:custGeom>
              <a:avLst/>
              <a:gdLst/>
              <a:ahLst/>
              <a:cxnLst/>
              <a:rect r="r" b="b" t="t" l="l"/>
              <a:pathLst>
                <a:path h="2970656" w="2553018">
                  <a:moveTo>
                    <a:pt x="0" y="0"/>
                  </a:moveTo>
                  <a:lnTo>
                    <a:pt x="2553018" y="0"/>
                  </a:lnTo>
                  <a:lnTo>
                    <a:pt x="2553018" y="2970656"/>
                  </a:lnTo>
                  <a:lnTo>
                    <a:pt x="0" y="2970656"/>
                  </a:lnTo>
                  <a:close/>
                </a:path>
              </a:pathLst>
            </a:custGeom>
            <a:solidFill>
              <a:srgbClr val="C5BEA9">
                <a:alpha val="34902"/>
              </a:srgbClr>
            </a:solidFill>
            <a:ln cap="sq">
              <a:noFill/>
              <a:prstDash val="sysDot"/>
              <a:miter/>
            </a:ln>
          </p:spPr>
        </p:sp>
        <p:sp>
          <p:nvSpPr>
            <p:cNvPr name="TextBox 4" id="4"/>
            <p:cNvSpPr txBox="true"/>
            <p:nvPr/>
          </p:nvSpPr>
          <p:spPr>
            <a:xfrm>
              <a:off x="0" y="-28575"/>
              <a:ext cx="2553018" cy="2999231"/>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803626" y="2762274"/>
            <a:ext cx="6000374" cy="9202928"/>
          </a:xfrm>
          <a:prstGeom prst="rect">
            <a:avLst/>
          </a:prstGeom>
        </p:spPr>
        <p:txBody>
          <a:bodyPr anchor="t" rtlCol="false" tIns="0" lIns="0" bIns="0" rIns="0">
            <a:spAutoFit/>
          </a:bodyPr>
          <a:lstStyle/>
          <a:p>
            <a:pPr algn="just">
              <a:lnSpc>
                <a:spcPts val="1767"/>
              </a:lnSpc>
            </a:pPr>
            <a:r>
              <a:rPr lang="en-US" sz="1359">
                <a:solidFill>
                  <a:srgbClr val="000000"/>
                </a:solidFill>
                <a:latin typeface="Glacial Indifference"/>
                <a:ea typeface="Glacial Indifference"/>
                <a:cs typeface="Glacial Indifference"/>
                <a:sym typeface="Glacial Indifference"/>
              </a:rPr>
              <a:t>Tiny glands under the skin produce oil (sebum) to protect the skin from the dangers of the outside world. These glands use the hair follicles in the skin as a transport pathway, allowing the oil to reach the surface of the skin (outer layer) to form a barrier that prevents bacteria or other harmful substances from entering. Sweating plays an important role in regulating human body temperature by dissipating heat energy from the surface of the skin as the water contained in sweat evaporates. Sweat counteracts the heat stress after exercise and allows us to survive in extreme climates. Hypohidrosis (also called anhidrosis) is a condition in which patients sweat poorly or not at all. During heat stress, the body temperature in these patients can rise to dangerous levels, leading to hyperthermia, heat exhaustion, heat stroke and possibly death. </a:t>
            </a:r>
          </a:p>
          <a:p>
            <a:pPr algn="just">
              <a:lnSpc>
                <a:spcPts val="1767"/>
              </a:lnSpc>
            </a:pPr>
            <a:r>
              <a:rPr lang="en-US" sz="1359">
                <a:solidFill>
                  <a:srgbClr val="000000"/>
                </a:solidFill>
                <a:latin typeface="Glacial Indifference"/>
                <a:ea typeface="Glacial Indifference"/>
                <a:cs typeface="Glacial Indifference"/>
                <a:sym typeface="Glacial Indifference"/>
              </a:rPr>
              <a:t>Conversely, hyperhidrosis patients produce excessive sweating, which can cause various ailments and stress, from dehydration and skin infections to social embarrassment.</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Human skin has two main types of sweat glands: eccrine and apocrine. In eccrine glands, the excretory duct opens at the surface of the skin, allowing the gland to secrete a water- and salt-based fluid. In contrast, the apocrine sweat gland is an appendage of the hair follicle and releases fluid through the follicle opening. In addition, apocrine sweat glands release an oily substance by peeling off cell parts as necrobiotic secretions. A third type of sweat glands, the so-called apocrine sweat gland, is said to occur in the armpits of the human body, but this has not yet been proven. In humans, the eccrine sweat glands are the only ones that are widely distributed on the surface of the body, with up to _700/cm2 in the skin of adult humans on the palms and soles of the feet. In contrast, the apocrine glands are confined to very hairy areas of the body, such as the armpits and perineum. The density of the apocrine glands is much lower than that of the eccrine glands, with _50/cm2 (or less)</a:t>
            </a: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 </a:t>
            </a:r>
          </a:p>
        </p:txBody>
      </p:sp>
      <p:sp>
        <p:nvSpPr>
          <p:cNvPr name="TextBox 6" id="6"/>
          <p:cNvSpPr txBox="true"/>
          <p:nvPr/>
        </p:nvSpPr>
        <p:spPr>
          <a:xfrm rot="0">
            <a:off x="2500887" y="509234"/>
            <a:ext cx="2293408" cy="484007"/>
          </a:xfrm>
          <a:prstGeom prst="rect">
            <a:avLst/>
          </a:prstGeom>
        </p:spPr>
        <p:txBody>
          <a:bodyPr anchor="t" rtlCol="false" tIns="0" lIns="0" bIns="0" rIns="0">
            <a:spAutoFit/>
          </a:bodyPr>
          <a:lstStyle/>
          <a:p>
            <a:pPr algn="ctr">
              <a:lnSpc>
                <a:spcPts val="1859"/>
              </a:lnSpc>
            </a:pPr>
            <a:r>
              <a:rPr lang="en-US" sz="1575">
                <a:solidFill>
                  <a:srgbClr val="000000"/>
                </a:solidFill>
                <a:latin typeface="Glacial Indifference"/>
                <a:ea typeface="Glacial Indifference"/>
                <a:cs typeface="Glacial Indifference"/>
                <a:sym typeface="Glacial Indifference"/>
              </a:rPr>
              <a:t>Proper use of the equipment</a:t>
            </a:r>
          </a:p>
        </p:txBody>
      </p:sp>
    </p:spTree>
  </p:cSld>
  <p:clrMapOvr>
    <a:masterClrMapping/>
  </p:clrMapOvr>
</p:sld>
</file>

<file path=ppt/slides/slide55.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209556"/>
            <a:ext cx="7123825" cy="8289184"/>
            <a:chOff x="0" y="0"/>
            <a:chExt cx="2553018" cy="2970656"/>
          </a:xfrm>
        </p:grpSpPr>
        <p:sp>
          <p:nvSpPr>
            <p:cNvPr name="Freeform 3" id="3"/>
            <p:cNvSpPr/>
            <p:nvPr/>
          </p:nvSpPr>
          <p:spPr>
            <a:xfrm flipH="false" flipV="false" rot="0">
              <a:off x="0" y="0"/>
              <a:ext cx="2553018" cy="2970656"/>
            </a:xfrm>
            <a:custGeom>
              <a:avLst/>
              <a:gdLst/>
              <a:ahLst/>
              <a:cxnLst/>
              <a:rect r="r" b="b" t="t" l="l"/>
              <a:pathLst>
                <a:path h="2970656" w="2553018">
                  <a:moveTo>
                    <a:pt x="0" y="0"/>
                  </a:moveTo>
                  <a:lnTo>
                    <a:pt x="2553018" y="0"/>
                  </a:lnTo>
                  <a:lnTo>
                    <a:pt x="2553018" y="2970656"/>
                  </a:lnTo>
                  <a:lnTo>
                    <a:pt x="0" y="2970656"/>
                  </a:lnTo>
                  <a:close/>
                </a:path>
              </a:pathLst>
            </a:custGeom>
            <a:solidFill>
              <a:srgbClr val="C5BEA9">
                <a:alpha val="34902"/>
              </a:srgbClr>
            </a:solidFill>
            <a:ln cap="sq">
              <a:noFill/>
              <a:prstDash val="sysDot"/>
              <a:miter/>
            </a:ln>
          </p:spPr>
        </p:sp>
        <p:sp>
          <p:nvSpPr>
            <p:cNvPr name="TextBox 4" id="4"/>
            <p:cNvSpPr txBox="true"/>
            <p:nvPr/>
          </p:nvSpPr>
          <p:spPr>
            <a:xfrm>
              <a:off x="0" y="-28575"/>
              <a:ext cx="2553018" cy="2999231"/>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756000" y="2795791"/>
            <a:ext cx="6000374" cy="8764778"/>
          </a:xfrm>
          <a:prstGeom prst="rect">
            <a:avLst/>
          </a:prstGeom>
        </p:spPr>
        <p:txBody>
          <a:bodyPr anchor="t" rtlCol="false" tIns="0" lIns="0" bIns="0" rIns="0">
            <a:spAutoFit/>
          </a:bodyPr>
          <a:lstStyle/>
          <a:p>
            <a:pPr algn="just">
              <a:lnSpc>
                <a:spcPts val="1767"/>
              </a:lnSpc>
            </a:pPr>
            <a:r>
              <a:rPr lang="en-US" sz="1359">
                <a:solidFill>
                  <a:srgbClr val="000000"/>
                </a:solidFill>
                <a:latin typeface="Glacial Indifference"/>
                <a:ea typeface="Glacial Indifference"/>
                <a:cs typeface="Glacial Indifference"/>
                <a:sym typeface="Glacial Indifference"/>
              </a:rPr>
              <a:t>Most domestic mammals do not have eccrine glands on most of their body surface, and yet sweating is essential for many of them for thermoregulation to withstand extreme climatic conditions and stress. Horses and camels are among the best examples of working animals, whose sweat function is crucial for their survival and performance; they use apocrine secretions to dissipate heat. The mouse, as the most commonly used laboratory animal, has eccrine sweat glands exclusively in the paw pads, and its trunk skin is completely absent from sweat glands. Such animals are sensitive to extreme climatic conditions. The excretory duct of the eccrine gland is a straight canal, which distinguishes it from the branched excretory duct of the mammary gland, which is better studied. The secretory part of the eccrine gland also differs from that of the mammary gland in its distinctive, sinuous tubular structure, its narrow center (lumen) and its sweat secretion instead of milk. Apart from these differences, the overall architecture of the tissue is a classic bilayered gland, consisting of a hollow center surrounded by an inner layer of secretory (luminal) cells and an outer layer of myoepithelial cells enclosed by a basement membrane. Myoepithelial cells are rich in myofilaments and actions, suggesting that they play an important role.</a:t>
            </a: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 </a:t>
            </a:r>
          </a:p>
        </p:txBody>
      </p:sp>
      <p:sp>
        <p:nvSpPr>
          <p:cNvPr name="Freeform 6" id="6"/>
          <p:cNvSpPr/>
          <p:nvPr/>
        </p:nvSpPr>
        <p:spPr>
          <a:xfrm flipH="false" flipV="false" rot="0">
            <a:off x="1439470" y="6662740"/>
            <a:ext cx="4633435" cy="3706748"/>
          </a:xfrm>
          <a:custGeom>
            <a:avLst/>
            <a:gdLst/>
            <a:ahLst/>
            <a:cxnLst/>
            <a:rect r="r" b="b" t="t" l="l"/>
            <a:pathLst>
              <a:path h="3706748" w="4633435">
                <a:moveTo>
                  <a:pt x="0" y="0"/>
                </a:moveTo>
                <a:lnTo>
                  <a:pt x="4633435" y="0"/>
                </a:lnTo>
                <a:lnTo>
                  <a:pt x="4633435" y="3706748"/>
                </a:lnTo>
                <a:lnTo>
                  <a:pt x="0" y="3706748"/>
                </a:lnTo>
                <a:lnTo>
                  <a:pt x="0" y="0"/>
                </a:lnTo>
                <a:close/>
              </a:path>
            </a:pathLst>
          </a:custGeom>
          <a:blipFill>
            <a:blip r:embed="rId2"/>
            <a:stretch>
              <a:fillRect l="0" t="0" r="0" b="0"/>
            </a:stretch>
          </a:blipFill>
        </p:spPr>
      </p:sp>
      <p:sp>
        <p:nvSpPr>
          <p:cNvPr name="TextBox 7" id="7"/>
          <p:cNvSpPr txBox="true"/>
          <p:nvPr/>
        </p:nvSpPr>
        <p:spPr>
          <a:xfrm rot="0">
            <a:off x="2500887" y="509234"/>
            <a:ext cx="2293408" cy="484007"/>
          </a:xfrm>
          <a:prstGeom prst="rect">
            <a:avLst/>
          </a:prstGeom>
        </p:spPr>
        <p:txBody>
          <a:bodyPr anchor="t" rtlCol="false" tIns="0" lIns="0" bIns="0" rIns="0">
            <a:spAutoFit/>
          </a:bodyPr>
          <a:lstStyle/>
          <a:p>
            <a:pPr algn="ctr">
              <a:lnSpc>
                <a:spcPts val="1859"/>
              </a:lnSpc>
            </a:pPr>
            <a:r>
              <a:rPr lang="en-US" sz="1575">
                <a:solidFill>
                  <a:srgbClr val="000000"/>
                </a:solidFill>
                <a:latin typeface="Glacial Indifference"/>
                <a:ea typeface="Glacial Indifference"/>
                <a:cs typeface="Glacial Indifference"/>
                <a:sym typeface="Glacial Indifference"/>
              </a:rPr>
              <a:t>Proper use of the equipment</a:t>
            </a:r>
          </a:p>
        </p:txBody>
      </p:sp>
    </p:spTree>
  </p:cSld>
  <p:clrMapOvr>
    <a:masterClrMapping/>
  </p:clrMapOvr>
</p:sld>
</file>

<file path=ppt/slides/slide56.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209556"/>
            <a:ext cx="7123825" cy="8289184"/>
            <a:chOff x="0" y="0"/>
            <a:chExt cx="2553018" cy="2970656"/>
          </a:xfrm>
        </p:grpSpPr>
        <p:sp>
          <p:nvSpPr>
            <p:cNvPr name="Freeform 3" id="3"/>
            <p:cNvSpPr/>
            <p:nvPr/>
          </p:nvSpPr>
          <p:spPr>
            <a:xfrm flipH="false" flipV="false" rot="0">
              <a:off x="0" y="0"/>
              <a:ext cx="2553018" cy="2970656"/>
            </a:xfrm>
            <a:custGeom>
              <a:avLst/>
              <a:gdLst/>
              <a:ahLst/>
              <a:cxnLst/>
              <a:rect r="r" b="b" t="t" l="l"/>
              <a:pathLst>
                <a:path h="2970656" w="2553018">
                  <a:moveTo>
                    <a:pt x="0" y="0"/>
                  </a:moveTo>
                  <a:lnTo>
                    <a:pt x="2553018" y="0"/>
                  </a:lnTo>
                  <a:lnTo>
                    <a:pt x="2553018" y="2970656"/>
                  </a:lnTo>
                  <a:lnTo>
                    <a:pt x="0" y="2970656"/>
                  </a:lnTo>
                  <a:close/>
                </a:path>
              </a:pathLst>
            </a:custGeom>
            <a:solidFill>
              <a:srgbClr val="C5BEA9">
                <a:alpha val="34902"/>
              </a:srgbClr>
            </a:solidFill>
            <a:ln cap="sq">
              <a:noFill/>
              <a:prstDash val="sysDot"/>
              <a:miter/>
            </a:ln>
          </p:spPr>
        </p:sp>
        <p:sp>
          <p:nvSpPr>
            <p:cNvPr name="TextBox 4" id="4"/>
            <p:cNvSpPr txBox="true"/>
            <p:nvPr/>
          </p:nvSpPr>
          <p:spPr>
            <a:xfrm>
              <a:off x="0" y="-28575"/>
              <a:ext cx="2553018" cy="2999231"/>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803626" y="2762274"/>
            <a:ext cx="6000374" cy="9860153"/>
          </a:xfrm>
          <a:prstGeom prst="rect">
            <a:avLst/>
          </a:prstGeom>
        </p:spPr>
        <p:txBody>
          <a:bodyPr anchor="t" rtlCol="false" tIns="0" lIns="0" bIns="0" rIns="0">
            <a:spAutoFit/>
          </a:bodyPr>
          <a:lstStyle/>
          <a:p>
            <a:pPr algn="just">
              <a:lnSpc>
                <a:spcPts val="1767"/>
              </a:lnSpc>
            </a:pPr>
            <a:r>
              <a:rPr lang="en-US" sz="1359">
                <a:solidFill>
                  <a:srgbClr val="000000"/>
                </a:solidFill>
                <a:latin typeface="Glacial Indifference"/>
                <a:ea typeface="Glacial Indifference"/>
                <a:cs typeface="Glacial Indifference"/>
                <a:sym typeface="Glacial Indifference"/>
              </a:rPr>
              <a:t>Excessive accumulation of dirt on the surface of the skin can lead to clogging of the follicles, where sebum, sweat and dead skin cells become lodged. The lack of sebum on the surface of the skin allows bacteria to penetrate the follicle and cause inflammation. The end result is acne-like, like most soft tissue disorders. </a:t>
            </a:r>
          </a:p>
          <a:p>
            <a:pPr algn="just">
              <a:lnSpc>
                <a:spcPts val="1767"/>
              </a:lnSpc>
            </a:pPr>
            <a:r>
              <a:rPr lang="en-US" sz="1359">
                <a:solidFill>
                  <a:srgbClr val="000000"/>
                </a:solidFill>
                <a:latin typeface="Glacial Indifference"/>
                <a:ea typeface="Glacial Indifference"/>
                <a:cs typeface="Glacial Indifference"/>
                <a:sym typeface="Glacial Indifference"/>
              </a:rPr>
              <a:t>The MesoStrip™ is a new wearable device designed for cosmetic treatments of human skin. The device generates microjet streams of fluid to cleanse the skin surface of debris or to loosen impurities from the skin surface and its appendages. The device cleanses the surface of the skin and the skin appendages with tiny streams of liquid. The device consists of the control unit, the operating handpiece with the treatment tip, hoses that connect the solution container to the handpiece, and the vacuum system. </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The fluid flow is  perpendicular to the surface of the skin due to the difference between external and negative pressure inside the tip.  The opening diameter of the liquid jet is about 50μ. </a:t>
            </a:r>
          </a:p>
          <a:p>
            <a:pPr algn="just">
              <a:lnSpc>
                <a:spcPts val="1767"/>
              </a:lnSpc>
            </a:pPr>
            <a:r>
              <a:rPr lang="en-US" sz="1359">
                <a:solidFill>
                  <a:srgbClr val="000000"/>
                </a:solidFill>
                <a:latin typeface="Glacial Indifference"/>
                <a:ea typeface="Glacial Indifference"/>
                <a:cs typeface="Glacial Indifference"/>
                <a:sym typeface="Glacial Indifference"/>
              </a:rPr>
              <a:t>Adjusting the vacuum level causes a slight change in the position of the skin in relation to the nozzle openings of the tips, allowing the gentle areas of the skin or skin appendages, such as the sweat gland ducts, to be cleaned. Because the diameter of the nozzle tip is thinner than the typical pore size, the liquid jet can easily penetrate the pores. The liquid can be dispensed when the nozzles are docked to the skin and are opposite the pores. When the nozzles are positioned opposite the pores, more solutions are introduced over a longer period of time. The solution is only added when the tip is fitted to the skin to create a negative pressure inside. </a:t>
            </a:r>
          </a:p>
          <a:p>
            <a:pPr algn="just">
              <a:lnSpc>
                <a:spcPts val="1767"/>
              </a:lnSpc>
            </a:pPr>
            <a:r>
              <a:rPr lang="en-US" sz="1359">
                <a:solidFill>
                  <a:srgbClr val="000000"/>
                </a:solidFill>
                <a:latin typeface="Glacial Indifference"/>
                <a:ea typeface="Glacial Indifference"/>
                <a:cs typeface="Glacial Indifference"/>
                <a:sym typeface="Glacial Indifference"/>
              </a:rPr>
              <a:t>Due to the small size of the treatment area (inside the tip) and the effective suction of the used solution with the secreted cells of the skin, the treated area remains dry.</a:t>
            </a: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 </a:t>
            </a:r>
          </a:p>
        </p:txBody>
      </p:sp>
      <p:sp>
        <p:nvSpPr>
          <p:cNvPr name="TextBox 6" id="6"/>
          <p:cNvSpPr txBox="true"/>
          <p:nvPr/>
        </p:nvSpPr>
        <p:spPr>
          <a:xfrm rot="0">
            <a:off x="2500887" y="509234"/>
            <a:ext cx="2293408" cy="484007"/>
          </a:xfrm>
          <a:prstGeom prst="rect">
            <a:avLst/>
          </a:prstGeom>
        </p:spPr>
        <p:txBody>
          <a:bodyPr anchor="t" rtlCol="false" tIns="0" lIns="0" bIns="0" rIns="0">
            <a:spAutoFit/>
          </a:bodyPr>
          <a:lstStyle/>
          <a:p>
            <a:pPr algn="ctr">
              <a:lnSpc>
                <a:spcPts val="1859"/>
              </a:lnSpc>
            </a:pPr>
            <a:r>
              <a:rPr lang="en-US" sz="1575">
                <a:solidFill>
                  <a:srgbClr val="000000"/>
                </a:solidFill>
                <a:latin typeface="Glacial Indifference"/>
                <a:ea typeface="Glacial Indifference"/>
                <a:cs typeface="Glacial Indifference"/>
                <a:sym typeface="Glacial Indifference"/>
              </a:rPr>
              <a:t>Proper use of the equipment</a:t>
            </a:r>
          </a:p>
        </p:txBody>
      </p:sp>
    </p:spTree>
  </p:cSld>
  <p:clrMapOvr>
    <a:masterClrMapping/>
  </p:clrMapOvr>
</p:sld>
</file>

<file path=ppt/slides/slide57.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209556"/>
            <a:ext cx="7123825" cy="8289184"/>
            <a:chOff x="0" y="0"/>
            <a:chExt cx="2553018" cy="2970656"/>
          </a:xfrm>
        </p:grpSpPr>
        <p:sp>
          <p:nvSpPr>
            <p:cNvPr name="Freeform 3" id="3"/>
            <p:cNvSpPr/>
            <p:nvPr/>
          </p:nvSpPr>
          <p:spPr>
            <a:xfrm flipH="false" flipV="false" rot="0">
              <a:off x="0" y="0"/>
              <a:ext cx="2553018" cy="2970656"/>
            </a:xfrm>
            <a:custGeom>
              <a:avLst/>
              <a:gdLst/>
              <a:ahLst/>
              <a:cxnLst/>
              <a:rect r="r" b="b" t="t" l="l"/>
              <a:pathLst>
                <a:path h="2970656" w="2553018">
                  <a:moveTo>
                    <a:pt x="0" y="0"/>
                  </a:moveTo>
                  <a:lnTo>
                    <a:pt x="2553018" y="0"/>
                  </a:lnTo>
                  <a:lnTo>
                    <a:pt x="2553018" y="2970656"/>
                  </a:lnTo>
                  <a:lnTo>
                    <a:pt x="0" y="2970656"/>
                  </a:lnTo>
                  <a:close/>
                </a:path>
              </a:pathLst>
            </a:custGeom>
            <a:solidFill>
              <a:srgbClr val="C5BEA9">
                <a:alpha val="34902"/>
              </a:srgbClr>
            </a:solidFill>
            <a:ln cap="sq">
              <a:noFill/>
              <a:prstDash val="sysDot"/>
              <a:miter/>
            </a:ln>
          </p:spPr>
        </p:sp>
        <p:sp>
          <p:nvSpPr>
            <p:cNvPr name="TextBox 4" id="4"/>
            <p:cNvSpPr txBox="true"/>
            <p:nvPr/>
          </p:nvSpPr>
          <p:spPr>
            <a:xfrm>
              <a:off x="0" y="-28575"/>
              <a:ext cx="2553018" cy="2999231"/>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803626" y="2762274"/>
            <a:ext cx="6000374" cy="7231253"/>
          </a:xfrm>
          <a:prstGeom prst="rect">
            <a:avLst/>
          </a:prstGeom>
        </p:spPr>
        <p:txBody>
          <a:bodyPr anchor="t" rtlCol="false" tIns="0" lIns="0" bIns="0" rIns="0">
            <a:spAutoFit/>
          </a:bodyPr>
          <a:lstStyle/>
          <a:p>
            <a:pPr algn="just">
              <a:lnSpc>
                <a:spcPts val="1767"/>
              </a:lnSpc>
            </a:pPr>
            <a:r>
              <a:rPr lang="en-US" sz="1359">
                <a:solidFill>
                  <a:srgbClr val="000000"/>
                </a:solidFill>
                <a:latin typeface="Glacial Indifference"/>
                <a:ea typeface="Glacial Indifference"/>
                <a:cs typeface="Glacial Indifference"/>
                <a:sym typeface="Glacial Indifference"/>
              </a:rPr>
              <a:t>The MesoStrip™ handpiece is designed for comfortable handling and manipulation. To treat, simply hold the handpiece perpendicular to the skin and begin its displacement like a brush. Start the machine first, and then after the solution flows, the star moves it along the skin. Only after finishing the stroke do you change direction and create the next stroke by enclosing the previous one with a distance of 2-3 mm. There are no other special handling instructions. The excess liquids are sucked out through the waste hose of the handpiece and collected in the waste container: no mess, no aerosol vapour. The solution reaches the tip only after it has docked to the surface of the skin. Don't forget to press FINISH after the procedure or its phase. If you are working in automatic mode, turn the Sensor push button OFF</a:t>
            </a: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Save your device!</a:t>
            </a: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p>
          <a:p>
            <a:pPr algn="just">
              <a:lnSpc>
                <a:spcPts val="1767"/>
              </a:lnSpc>
            </a:pPr>
            <a:r>
              <a:rPr lang="en-US" sz="1359">
                <a:solidFill>
                  <a:srgbClr val="000000"/>
                </a:solidFill>
                <a:latin typeface="Glacial Indifference"/>
                <a:ea typeface="Glacial Indifference"/>
                <a:cs typeface="Glacial Indifference"/>
                <a:sym typeface="Glacial Indifference"/>
              </a:rPr>
              <a:t> </a:t>
            </a:r>
          </a:p>
        </p:txBody>
      </p:sp>
      <p:sp>
        <p:nvSpPr>
          <p:cNvPr name="Freeform 6" id="6"/>
          <p:cNvSpPr/>
          <p:nvPr/>
        </p:nvSpPr>
        <p:spPr>
          <a:xfrm flipH="false" flipV="false" rot="0">
            <a:off x="430620" y="5726011"/>
            <a:ext cx="6746385" cy="4511645"/>
          </a:xfrm>
          <a:custGeom>
            <a:avLst/>
            <a:gdLst/>
            <a:ahLst/>
            <a:cxnLst/>
            <a:rect r="r" b="b" t="t" l="l"/>
            <a:pathLst>
              <a:path h="4511645" w="6746385">
                <a:moveTo>
                  <a:pt x="0" y="0"/>
                </a:moveTo>
                <a:lnTo>
                  <a:pt x="6746385" y="0"/>
                </a:lnTo>
                <a:lnTo>
                  <a:pt x="6746385" y="4511645"/>
                </a:lnTo>
                <a:lnTo>
                  <a:pt x="0" y="4511645"/>
                </a:lnTo>
                <a:lnTo>
                  <a:pt x="0" y="0"/>
                </a:lnTo>
                <a:close/>
              </a:path>
            </a:pathLst>
          </a:custGeom>
          <a:blipFill>
            <a:blip r:embed="rId2"/>
            <a:stretch>
              <a:fillRect l="0" t="0" r="0" b="0"/>
            </a:stretch>
          </a:blipFill>
        </p:spPr>
      </p:sp>
      <p:sp>
        <p:nvSpPr>
          <p:cNvPr name="TextBox 7" id="7"/>
          <p:cNvSpPr txBox="true"/>
          <p:nvPr/>
        </p:nvSpPr>
        <p:spPr>
          <a:xfrm rot="0">
            <a:off x="2500887" y="509234"/>
            <a:ext cx="2293408" cy="484007"/>
          </a:xfrm>
          <a:prstGeom prst="rect">
            <a:avLst/>
          </a:prstGeom>
        </p:spPr>
        <p:txBody>
          <a:bodyPr anchor="t" rtlCol="false" tIns="0" lIns="0" bIns="0" rIns="0">
            <a:spAutoFit/>
          </a:bodyPr>
          <a:lstStyle/>
          <a:p>
            <a:pPr algn="ctr">
              <a:lnSpc>
                <a:spcPts val="1859"/>
              </a:lnSpc>
            </a:pPr>
            <a:r>
              <a:rPr lang="en-US" sz="1575">
                <a:solidFill>
                  <a:srgbClr val="000000"/>
                </a:solidFill>
                <a:latin typeface="Glacial Indifference"/>
                <a:ea typeface="Glacial Indifference"/>
                <a:cs typeface="Glacial Indifference"/>
                <a:sym typeface="Glacial Indifference"/>
              </a:rPr>
              <a:t>Proper use of the equipment</a:t>
            </a:r>
          </a:p>
        </p:txBody>
      </p:sp>
    </p:spTree>
  </p:cSld>
  <p:clrMapOvr>
    <a:masterClrMapping/>
  </p:clrMapOvr>
</p:sld>
</file>

<file path=ppt/slides/slide58.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209556"/>
            <a:ext cx="7123825" cy="8289184"/>
            <a:chOff x="0" y="0"/>
            <a:chExt cx="2553018" cy="2970656"/>
          </a:xfrm>
        </p:grpSpPr>
        <p:sp>
          <p:nvSpPr>
            <p:cNvPr name="Freeform 3" id="3"/>
            <p:cNvSpPr/>
            <p:nvPr/>
          </p:nvSpPr>
          <p:spPr>
            <a:xfrm flipH="false" flipV="false" rot="0">
              <a:off x="0" y="0"/>
              <a:ext cx="2553018" cy="2970656"/>
            </a:xfrm>
            <a:custGeom>
              <a:avLst/>
              <a:gdLst/>
              <a:ahLst/>
              <a:cxnLst/>
              <a:rect r="r" b="b" t="t" l="l"/>
              <a:pathLst>
                <a:path h="2970656" w="2553018">
                  <a:moveTo>
                    <a:pt x="0" y="0"/>
                  </a:moveTo>
                  <a:lnTo>
                    <a:pt x="2553018" y="0"/>
                  </a:lnTo>
                  <a:lnTo>
                    <a:pt x="2553018" y="2970656"/>
                  </a:lnTo>
                  <a:lnTo>
                    <a:pt x="0" y="2970656"/>
                  </a:lnTo>
                  <a:close/>
                </a:path>
              </a:pathLst>
            </a:custGeom>
            <a:solidFill>
              <a:srgbClr val="C5BEA9">
                <a:alpha val="34902"/>
              </a:srgbClr>
            </a:solidFill>
            <a:ln cap="sq">
              <a:noFill/>
              <a:prstDash val="sysDot"/>
              <a:miter/>
            </a:ln>
          </p:spPr>
        </p:sp>
        <p:sp>
          <p:nvSpPr>
            <p:cNvPr name="TextBox 4" id="4"/>
            <p:cNvSpPr txBox="true"/>
            <p:nvPr/>
          </p:nvSpPr>
          <p:spPr>
            <a:xfrm>
              <a:off x="0" y="-28575"/>
              <a:ext cx="2553018" cy="2999231"/>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803626" y="2981554"/>
            <a:ext cx="6000374" cy="5040503"/>
          </a:xfrm>
          <a:prstGeom prst="rect">
            <a:avLst/>
          </a:prstGeom>
        </p:spPr>
        <p:txBody>
          <a:bodyPr anchor="t" rtlCol="false" tIns="0" lIns="0" bIns="0" rIns="0">
            <a:spAutoFit/>
          </a:bodyPr>
          <a:lstStyle/>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Al</a:t>
            </a:r>
            <a:r>
              <a:rPr lang="en-US" sz="1359">
                <a:solidFill>
                  <a:srgbClr val="000000"/>
                </a:solidFill>
                <a:latin typeface="Glacial Indifference"/>
                <a:ea typeface="Glacial Indifference"/>
                <a:cs typeface="Glacial Indifference"/>
                <a:sym typeface="Glacial Indifference"/>
              </a:rPr>
              <a:t>ways hold the tip perpendicular to the skin and apply little to no pressure during the treatment.</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Properly stretch the skin to achieve optimal results and prevent discomfort.</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Work loosely from the wrist for smooth and controlled movements.</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K</a:t>
            </a:r>
            <a:r>
              <a:rPr lang="en-US" sz="1359">
                <a:solidFill>
                  <a:srgbClr val="000000"/>
                </a:solidFill>
                <a:latin typeface="Glacial Indifference"/>
                <a:ea typeface="Glacial Indifference"/>
                <a:cs typeface="Glacial Indifference"/>
                <a:sym typeface="Glacial Indifference"/>
              </a:rPr>
              <a:t>ey areas — those requiring extra attention — may be treated multiple times, provided the skin allows it.</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For mature skin: avoid using long strokes. Higher suction may cause bruising.</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If desired, the light on the handpiece can be turned on for better visibility during treatment.</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Adj</a:t>
            </a:r>
            <a:r>
              <a:rPr lang="en-US" sz="1359">
                <a:solidFill>
                  <a:srgbClr val="000000"/>
                </a:solidFill>
                <a:latin typeface="Glacial Indifference"/>
                <a:ea typeface="Glacial Indifference"/>
                <a:cs typeface="Glacial Indifference"/>
                <a:sym typeface="Glacial Indifference"/>
              </a:rPr>
              <a:t>usting the level is only possible after pressing the stop button first.</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If no fluid comes out of the tip, consult the SOS page for quick solutions:</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 Link: </a:t>
            </a:r>
            <a:r>
              <a:rPr lang="en-US" sz="1359" u="sng">
                <a:solidFill>
                  <a:srgbClr val="000000"/>
                </a:solidFill>
                <a:latin typeface="Glacial Indifference"/>
                <a:ea typeface="Glacial Indifference"/>
                <a:cs typeface="Glacial Indifference"/>
                <a:sym typeface="Glacial Indifference"/>
                <a:hlinkClick r:id="rId2" tooltip="http://www.superboost.be/help#password-form"/>
              </a:rPr>
              <a:t>www.superboost.be/help#password-form</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 Password: SBhelp1234!</a:t>
            </a: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 </a:t>
            </a:r>
          </a:p>
        </p:txBody>
      </p:sp>
      <p:sp>
        <p:nvSpPr>
          <p:cNvPr name="TextBox 6" id="6"/>
          <p:cNvSpPr txBox="true"/>
          <p:nvPr/>
        </p:nvSpPr>
        <p:spPr>
          <a:xfrm rot="0">
            <a:off x="2500887" y="509234"/>
            <a:ext cx="2293408" cy="484007"/>
          </a:xfrm>
          <a:prstGeom prst="rect">
            <a:avLst/>
          </a:prstGeom>
        </p:spPr>
        <p:txBody>
          <a:bodyPr anchor="t" rtlCol="false" tIns="0" lIns="0" bIns="0" rIns="0">
            <a:spAutoFit/>
          </a:bodyPr>
          <a:lstStyle/>
          <a:p>
            <a:pPr algn="ctr">
              <a:lnSpc>
                <a:spcPts val="1859"/>
              </a:lnSpc>
            </a:pPr>
            <a:r>
              <a:rPr lang="en-US" sz="1575">
                <a:solidFill>
                  <a:srgbClr val="000000"/>
                </a:solidFill>
                <a:latin typeface="Glacial Indifference"/>
                <a:ea typeface="Glacial Indifference"/>
                <a:cs typeface="Glacial Indifference"/>
                <a:sym typeface="Glacial Indifference"/>
              </a:rPr>
              <a:t>Important Instructions for Treatment</a:t>
            </a:r>
          </a:p>
        </p:txBody>
      </p:sp>
      <p:pic>
        <p:nvPicPr>
          <p:cNvPr name="Picture 7" id="7">
            <a:hlinkClick action="ppaction://media"/>
          </p:cNvPr>
          <p:cNvPicPr>
            <a:picLocks noChangeAspect="true"/>
          </p:cNvPicPr>
          <p:nvPr>
            <a:videoFile r:link="rId4"/>
            <p:extLst>
              <p:ext uri="{DAA4B4D4-6D71-4841-9C94-3DE7FCFB9230}">
                <p14:media xmlns:p14="http://schemas.microsoft.com/office/powerpoint/2010/main" r:embed="rId5"/>
              </p:ext>
            </p:extLst>
          </p:nvPr>
        </p:nvPicPr>
        <p:blipFill>
          <a:blip r:embed="rId3"/>
          <a:srcRect l="468" t="0" r="468" b="0"/>
          <a:stretch>
            <a:fillRect/>
          </a:stretch>
        </p:blipFill>
        <p:spPr>
          <a:xfrm flipH="false" flipV="false" rot="0">
            <a:off x="756000" y="7055728"/>
            <a:ext cx="6048000" cy="3084480"/>
          </a:xfrm>
          <a:prstGeom prst="rect">
            <a:avLst/>
          </a:prstGeom>
        </p:spPr>
      </p:pic>
    </p:spTree>
  </p:cSld>
  <p:clrMapOvr>
    <a:masterClrMapping/>
  </p:clrMapOvr>
  <p:timing>
    <p:tnLst>
      <p:par>
        <p:cTn dur="indefinite" restart="never" nodeType="tmRoot">
          <p:childTnLst>
            <p:video>
              <p:cMediaNode vol="100000">
                <p:cTn fill="hold" display="false">
                  <p:stCondLst>
                    <p:cond delay="indefinite"/>
                  </p:stCondLst>
                </p:cTn>
                <p:tgtEl>
                  <p:spTgt spid="7"/>
                </p:tgtEl>
              </p:cMediaNode>
            </p:video>
          </p:childTnLst>
        </p:cTn>
      </p:par>
    </p:tnLst>
  </p:timing>
</p:sld>
</file>

<file path=ppt/slides/slide59.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906203"/>
            <a:ext cx="7123825" cy="9500008"/>
            <a:chOff x="0" y="0"/>
            <a:chExt cx="2553018" cy="3404588"/>
          </a:xfrm>
        </p:grpSpPr>
        <p:sp>
          <p:nvSpPr>
            <p:cNvPr name="Freeform 3" id="3"/>
            <p:cNvSpPr/>
            <p:nvPr/>
          </p:nvSpPr>
          <p:spPr>
            <a:xfrm flipH="false" flipV="false" rot="0">
              <a:off x="0" y="0"/>
              <a:ext cx="2553018" cy="3404588"/>
            </a:xfrm>
            <a:custGeom>
              <a:avLst/>
              <a:gdLst/>
              <a:ahLst/>
              <a:cxnLst/>
              <a:rect r="r" b="b" t="t" l="l"/>
              <a:pathLst>
                <a:path h="3404588" w="2553018">
                  <a:moveTo>
                    <a:pt x="0" y="0"/>
                  </a:moveTo>
                  <a:lnTo>
                    <a:pt x="2553018" y="0"/>
                  </a:lnTo>
                  <a:lnTo>
                    <a:pt x="2553018" y="3404588"/>
                  </a:lnTo>
                  <a:lnTo>
                    <a:pt x="0" y="3404588"/>
                  </a:lnTo>
                  <a:close/>
                </a:path>
              </a:pathLst>
            </a:custGeom>
            <a:solidFill>
              <a:srgbClr val="C5BEA9">
                <a:alpha val="34902"/>
              </a:srgbClr>
            </a:solidFill>
            <a:ln cap="sq">
              <a:noFill/>
              <a:prstDash val="sysDot"/>
              <a:miter/>
            </a:ln>
          </p:spPr>
        </p:sp>
        <p:sp>
          <p:nvSpPr>
            <p:cNvPr name="TextBox 4" id="4"/>
            <p:cNvSpPr txBox="true"/>
            <p:nvPr/>
          </p:nvSpPr>
          <p:spPr>
            <a:xfrm>
              <a:off x="0" y="-19050"/>
              <a:ext cx="2553018" cy="3423638"/>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988722" y="1158109"/>
            <a:ext cx="5582556" cy="10477717"/>
          </a:xfrm>
          <a:prstGeom prst="rect">
            <a:avLst/>
          </a:prstGeom>
        </p:spPr>
        <p:txBody>
          <a:bodyPr anchor="t" rtlCol="false" tIns="0" lIns="0" bIns="0" rIns="0">
            <a:spAutoFit/>
          </a:bodyPr>
          <a:lstStyle/>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Client Reception and Treatment Protocol</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Receive the client</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Review the medical file, questionnaire, dossier, and treatment plan.</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Cleanse the skin.</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Take a “before” photo.</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Clearly explain each step to the client, including what you are doing, why, and what sensations they may experience.</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Make the client comfortable for the treatment.</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SuperBoost Step 1 &amp; 2</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When performing Step 1 and Step 2, start with the infusion in the neck and then place the electrode with a rolled compress cloth in the neck before having the client lie down.</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This ensures proper contact with the nerve endings (conduction) and guarantees the electrode has perfect contact with the skin. Poor electrode contact results in little or no effect from the treatment.</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Face Preparation</a:t>
            </a:r>
          </a:p>
          <a:p>
            <a:pPr algn="l">
              <a:lnSpc>
                <a:spcPts val="1563"/>
              </a:lnSpc>
            </a:pPr>
          </a:p>
          <a:p>
            <a:pPr algn="l">
              <a:lnSpc>
                <a:spcPts val="1563"/>
              </a:lnSpc>
            </a:pPr>
          </a:p>
          <a:p>
            <a:pPr algn="l">
              <a:lnSpc>
                <a:spcPts val="1563"/>
              </a:lnSpc>
            </a:pPr>
          </a:p>
          <a:p>
            <a:pPr algn="l">
              <a:lnSpc>
                <a:spcPts val="1563"/>
              </a:lnSpc>
            </a:pPr>
          </a:p>
          <a:p>
            <a:pPr algn="l">
              <a:lnSpc>
                <a:spcPts val="1563"/>
              </a:lnSpc>
            </a:pPr>
          </a:p>
          <a:p>
            <a:pPr algn="l">
              <a:lnSpc>
                <a:spcPts val="1563"/>
              </a:lnSpc>
            </a:pPr>
          </a:p>
          <a:p>
            <a:pPr algn="l">
              <a:lnSpc>
                <a:spcPts val="1563"/>
              </a:lnSpc>
            </a:pP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Cleanse the face and, if the skin allows, apply a very gentle peeling beforehand.</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Work the entire face/area in one pass, paying extra attention to “problem” zones. For problem areas, you may repeat the pass 2–3 times, adjusting for skin type.</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Use slow movements and properly stretch the skin.</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Important: Always work under the eyes from the inner to the outer corner (draining direction).</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Customized Cocktail Application</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Use different cocktails in one treatment to address multiple concerns.</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Example:</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Client is concerned about fine lines around the eyes, a pigmentation spot on the cheeks, and a pigmentation spot on the chin.</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Step 1: Apply the Skin Rejuvenating Cocktail mixed with 1 ml Skin Hyaluronic Cocktail over the entire face.</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Step 2: Apply extra locally around the eyes with Skin Lifting Cocktail combined with 1 ml Skin Hyaluronic Cocktail.</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Step 3: Switch to Skin Brightening Cocktail and apply locally on pigmentation spots.</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Post-Treatment</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Always take an “after” photo.</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Apply an appropriate concentrate + serum + day cream + sun serum.</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Optionally, take another “after” photo.</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Discuss aftercare and schedule the follow-up appointment.</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Aftercare Instructions</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For 5 days, avoid: peelings, scrubs, strong vitamin A creams, or retinol products.</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Protect the skin well from the sun.</a:t>
            </a:r>
          </a:p>
          <a:p>
            <a:pPr algn="l" marL="241040" indent="-120520" lvl="1">
              <a:lnSpc>
                <a:spcPts val="1563"/>
              </a:lnSpc>
              <a:buFont typeface="Arial"/>
              <a:buChar char="•"/>
            </a:pPr>
            <a:r>
              <a:rPr lang="en-US" sz="1116">
                <a:solidFill>
                  <a:srgbClr val="000000"/>
                </a:solidFill>
                <a:latin typeface="Glacial Indifference"/>
                <a:ea typeface="Glacial Indifference"/>
                <a:cs typeface="Glacial Indifference"/>
                <a:sym typeface="Glacial Indifference"/>
              </a:rPr>
              <a:t>Always ask for permission to use before-and-after photos on social media, as this is the most effective proof-based promotion.</a:t>
            </a:r>
          </a:p>
          <a:p>
            <a:pPr algn="l">
              <a:lnSpc>
                <a:spcPts val="1563"/>
              </a:lnSpc>
            </a:pPr>
          </a:p>
          <a:p>
            <a:pPr algn="l">
              <a:lnSpc>
                <a:spcPts val="1563"/>
              </a:lnSpc>
            </a:pPr>
          </a:p>
          <a:p>
            <a:pPr algn="l">
              <a:lnSpc>
                <a:spcPts val="1563"/>
              </a:lnSpc>
            </a:pPr>
          </a:p>
          <a:p>
            <a:pPr algn="l">
              <a:lnSpc>
                <a:spcPts val="1563"/>
              </a:lnSpc>
            </a:pPr>
          </a:p>
          <a:p>
            <a:pPr algn="l">
              <a:lnSpc>
                <a:spcPts val="1563"/>
              </a:lnSpc>
            </a:pPr>
          </a:p>
          <a:p>
            <a:pPr algn="l">
              <a:lnSpc>
                <a:spcPts val="1563"/>
              </a:lnSpc>
            </a:pPr>
          </a:p>
          <a:p>
            <a:pPr algn="l">
              <a:lnSpc>
                <a:spcPts val="1563"/>
              </a:lnSpc>
            </a:pPr>
            <a:r>
              <a:rPr lang="en-US" sz="1116">
                <a:solidFill>
                  <a:srgbClr val="000000"/>
                </a:solidFill>
                <a:latin typeface="Glacial Indifference"/>
                <a:ea typeface="Glacial Indifference"/>
                <a:cs typeface="Glacial Indifference"/>
                <a:sym typeface="Glacial Indifference"/>
              </a:rPr>
              <a:t> </a:t>
            </a:r>
          </a:p>
        </p:txBody>
      </p:sp>
      <p:grpSp>
        <p:nvGrpSpPr>
          <p:cNvPr name="Group 6" id="6"/>
          <p:cNvGrpSpPr>
            <a:grpSpLocks noChangeAspect="true"/>
          </p:cNvGrpSpPr>
          <p:nvPr/>
        </p:nvGrpSpPr>
        <p:grpSpPr>
          <a:xfrm rot="0">
            <a:off x="2977471" y="3830789"/>
            <a:ext cx="1381508" cy="1381503"/>
            <a:chOff x="0" y="0"/>
            <a:chExt cx="6350000" cy="6349975"/>
          </a:xfrm>
        </p:grpSpPr>
        <p:sp>
          <p:nvSpPr>
            <p:cNvPr name="Freeform 7" id="7"/>
            <p:cNvSpPr/>
            <p:nvPr/>
          </p:nvSpPr>
          <p:spPr>
            <a:xfrm flipH="false" flipV="false" rot="0">
              <a:off x="0" y="0"/>
              <a:ext cx="6350000" cy="6349974"/>
            </a:xfrm>
            <a:custGeom>
              <a:avLst/>
              <a:gdLst/>
              <a:ahLst/>
              <a:cxnLst/>
              <a:rect r="r" b="b" t="t" l="l"/>
              <a:pathLst>
                <a:path h="6349974" w="635000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2"/>
              <a:stretch>
                <a:fillRect l="-27319" t="0" r="-27319" b="0"/>
              </a:stretch>
            </a:blipFill>
          </p:spPr>
        </p:sp>
      </p:grpSp>
      <p:sp>
        <p:nvSpPr>
          <p:cNvPr name="TextBox 8" id="8"/>
          <p:cNvSpPr txBox="true"/>
          <p:nvPr/>
        </p:nvSpPr>
        <p:spPr>
          <a:xfrm rot="0">
            <a:off x="1100497" y="416846"/>
            <a:ext cx="5359006" cy="229616"/>
          </a:xfrm>
          <a:prstGeom prst="rect">
            <a:avLst/>
          </a:prstGeom>
        </p:spPr>
        <p:txBody>
          <a:bodyPr anchor="t" rtlCol="false" tIns="0" lIns="0" bIns="0" rIns="0">
            <a:spAutoFit/>
          </a:bodyPr>
          <a:lstStyle/>
          <a:p>
            <a:pPr algn="ctr">
              <a:lnSpc>
                <a:spcPts val="1738"/>
              </a:lnSpc>
            </a:pPr>
            <a:r>
              <a:rPr lang="en-US" sz="1580" spc="39">
                <a:solidFill>
                  <a:srgbClr val="000000"/>
                </a:solidFill>
                <a:latin typeface="Glacial Indifference"/>
                <a:ea typeface="Glacial Indifference"/>
                <a:cs typeface="Glacial Indifference"/>
                <a:sym typeface="Glacial Indifference"/>
              </a:rPr>
              <a:t>Mesostrip Superboost step 1</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51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756000" y="901302"/>
            <a:ext cx="6048000" cy="1345188"/>
            <a:chOff x="0" y="0"/>
            <a:chExt cx="8064000" cy="1793583"/>
          </a:xfrm>
        </p:grpSpPr>
        <p:sp>
          <p:nvSpPr>
            <p:cNvPr name="TextBox 6" id="6"/>
            <p:cNvSpPr txBox="true"/>
            <p:nvPr/>
          </p:nvSpPr>
          <p:spPr>
            <a:xfrm rot="0">
              <a:off x="1361871" y="1394877"/>
              <a:ext cx="5340258" cy="398706"/>
            </a:xfrm>
            <a:prstGeom prst="rect">
              <a:avLst/>
            </a:prstGeom>
          </p:spPr>
          <p:txBody>
            <a:bodyPr anchor="t" rtlCol="false" tIns="0" lIns="0" bIns="0" rIns="0">
              <a:spAutoFit/>
            </a:bodyPr>
            <a:lstStyle/>
            <a:p>
              <a:pPr algn="ctr">
                <a:lnSpc>
                  <a:spcPts val="2571"/>
                </a:lnSpc>
              </a:pPr>
              <a:r>
                <a:rPr lang="en-US" sz="1836" spc="233">
                  <a:solidFill>
                    <a:srgbClr val="000000"/>
                  </a:solidFill>
                  <a:latin typeface="Glacial Indifference"/>
                  <a:ea typeface="Glacial Indifference"/>
                  <a:cs typeface="Glacial Indifference"/>
                  <a:sym typeface="Glacial Indifference"/>
                </a:rPr>
                <a:t>SUPERBOOST.CO</a:t>
              </a:r>
            </a:p>
          </p:txBody>
        </p:sp>
        <p:sp>
          <p:nvSpPr>
            <p:cNvPr name="TextBox 7" id="7"/>
            <p:cNvSpPr txBox="true"/>
            <p:nvPr/>
          </p:nvSpPr>
          <p:spPr>
            <a:xfrm rot="0">
              <a:off x="0" y="-38100"/>
              <a:ext cx="8064000" cy="785711"/>
            </a:xfrm>
            <a:prstGeom prst="rect">
              <a:avLst/>
            </a:prstGeom>
          </p:spPr>
          <p:txBody>
            <a:bodyPr anchor="t" rtlCol="false" tIns="0" lIns="0" bIns="0" rIns="0">
              <a:spAutoFit/>
            </a:bodyPr>
            <a:lstStyle/>
            <a:p>
              <a:pPr algn="ctr">
                <a:lnSpc>
                  <a:spcPts val="4842"/>
                </a:lnSpc>
              </a:pPr>
              <a:r>
                <a:rPr lang="en-US" sz="3696" spc="73">
                  <a:solidFill>
                    <a:srgbClr val="000000"/>
                  </a:solidFill>
                  <a:latin typeface="Glacial Indifference"/>
                  <a:ea typeface="Glacial Indifference"/>
                  <a:cs typeface="Glacial Indifference"/>
                  <a:sym typeface="Glacial Indifference"/>
                </a:rPr>
                <a:t>Acne scars</a:t>
              </a:r>
            </a:p>
          </p:txBody>
        </p:sp>
      </p:grpSp>
      <p:grpSp>
        <p:nvGrpSpPr>
          <p:cNvPr name="Group 8" id="8"/>
          <p:cNvGrpSpPr/>
          <p:nvPr/>
        </p:nvGrpSpPr>
        <p:grpSpPr>
          <a:xfrm rot="0">
            <a:off x="218087" y="5449370"/>
            <a:ext cx="7123825" cy="5011182"/>
            <a:chOff x="0" y="0"/>
            <a:chExt cx="9498434" cy="6681576"/>
          </a:xfrm>
        </p:grpSpPr>
        <p:pic>
          <p:nvPicPr>
            <p:cNvPr name="Picture 9" id="9"/>
            <p:cNvPicPr>
              <a:picLocks noChangeAspect="true"/>
            </p:cNvPicPr>
            <p:nvPr/>
          </p:nvPicPr>
          <p:blipFill>
            <a:blip r:embed="rId2"/>
            <a:srcRect l="0" t="53133" r="0" b="0"/>
            <a:stretch>
              <a:fillRect/>
            </a:stretch>
          </p:blipFill>
          <p:spPr>
            <a:xfrm flipH="false" flipV="false">
              <a:off x="0" y="0"/>
              <a:ext cx="9498434" cy="6681576"/>
            </a:xfrm>
            <a:prstGeom prst="rect">
              <a:avLst/>
            </a:prstGeom>
          </p:spPr>
        </p:pic>
      </p:grpSp>
    </p:spTree>
  </p:cSld>
  <p:clrMapOvr>
    <a:masterClrMapping/>
  </p:clrMapOvr>
</p:sld>
</file>

<file path=ppt/slides/slide60.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51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5449370"/>
            <a:ext cx="7123825" cy="5011182"/>
            <a:chOff x="0" y="0"/>
            <a:chExt cx="9498434" cy="6681576"/>
          </a:xfrm>
        </p:grpSpPr>
        <p:pic>
          <p:nvPicPr>
            <p:cNvPr name="Picture 6" id="6"/>
            <p:cNvPicPr>
              <a:picLocks noChangeAspect="true"/>
            </p:cNvPicPr>
            <p:nvPr/>
          </p:nvPicPr>
          <p:blipFill>
            <a:blip r:embed="rId2"/>
            <a:srcRect l="0" t="21707" r="0" b="31425"/>
            <a:stretch>
              <a:fillRect/>
            </a:stretch>
          </p:blipFill>
          <p:spPr>
            <a:xfrm flipH="false" flipV="false">
              <a:off x="0" y="0"/>
              <a:ext cx="9498434" cy="6681576"/>
            </a:xfrm>
            <a:prstGeom prst="rect">
              <a:avLst/>
            </a:prstGeom>
          </p:spPr>
        </p:pic>
      </p:grpSp>
      <p:grpSp>
        <p:nvGrpSpPr>
          <p:cNvPr name="Group 7" id="7"/>
          <p:cNvGrpSpPr/>
          <p:nvPr/>
        </p:nvGrpSpPr>
        <p:grpSpPr>
          <a:xfrm rot="0">
            <a:off x="756000" y="901302"/>
            <a:ext cx="6048000" cy="1957537"/>
            <a:chOff x="0" y="0"/>
            <a:chExt cx="8064000" cy="2610050"/>
          </a:xfrm>
        </p:grpSpPr>
        <p:sp>
          <p:nvSpPr>
            <p:cNvPr name="TextBox 8" id="8"/>
            <p:cNvSpPr txBox="true"/>
            <p:nvPr/>
          </p:nvSpPr>
          <p:spPr>
            <a:xfrm rot="0">
              <a:off x="1361871" y="2211344"/>
              <a:ext cx="5340258" cy="398706"/>
            </a:xfrm>
            <a:prstGeom prst="rect">
              <a:avLst/>
            </a:prstGeom>
          </p:spPr>
          <p:txBody>
            <a:bodyPr anchor="t" rtlCol="false" tIns="0" lIns="0" bIns="0" rIns="0">
              <a:spAutoFit/>
            </a:bodyPr>
            <a:lstStyle/>
            <a:p>
              <a:pPr algn="ctr">
                <a:lnSpc>
                  <a:spcPts val="2571"/>
                </a:lnSpc>
              </a:pPr>
              <a:r>
                <a:rPr lang="en-US" sz="1836" spc="233">
                  <a:solidFill>
                    <a:srgbClr val="000000"/>
                  </a:solidFill>
                  <a:latin typeface="Glacial Indifference"/>
                  <a:ea typeface="Glacial Indifference"/>
                  <a:cs typeface="Glacial Indifference"/>
                  <a:sym typeface="Glacial Indifference"/>
                </a:rPr>
                <a:t>SUPERBOOST.CO</a:t>
              </a:r>
            </a:p>
          </p:txBody>
        </p:sp>
        <p:sp>
          <p:nvSpPr>
            <p:cNvPr name="TextBox 9" id="9"/>
            <p:cNvSpPr txBox="true"/>
            <p:nvPr/>
          </p:nvSpPr>
          <p:spPr>
            <a:xfrm rot="0">
              <a:off x="0" y="-38100"/>
              <a:ext cx="8064000" cy="1602177"/>
            </a:xfrm>
            <a:prstGeom prst="rect">
              <a:avLst/>
            </a:prstGeom>
          </p:spPr>
          <p:txBody>
            <a:bodyPr anchor="t" rtlCol="false" tIns="0" lIns="0" bIns="0" rIns="0">
              <a:spAutoFit/>
            </a:bodyPr>
            <a:lstStyle/>
            <a:p>
              <a:pPr algn="ctr">
                <a:lnSpc>
                  <a:spcPts val="4842"/>
                </a:lnSpc>
              </a:pPr>
              <a:r>
                <a:rPr lang="en-US" sz="3696" spc="73">
                  <a:solidFill>
                    <a:srgbClr val="000000"/>
                  </a:solidFill>
                  <a:latin typeface="Glacial Indifference"/>
                  <a:ea typeface="Glacial Indifference"/>
                  <a:cs typeface="Glacial Indifference"/>
                  <a:sym typeface="Glacial Indifference"/>
                </a:rPr>
                <a:t>Reactions after the SuperBoost</a:t>
              </a:r>
            </a:p>
          </p:txBody>
        </p:sp>
      </p:grpSp>
    </p:spTree>
  </p:cSld>
  <p:clrMapOvr>
    <a:masterClrMapping/>
  </p:clrMapOvr>
</p:sld>
</file>

<file path=ppt/slides/slide61.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979403"/>
            <a:ext cx="7123825" cy="7349923"/>
            <a:chOff x="0" y="0"/>
            <a:chExt cx="2553018" cy="2634047"/>
          </a:xfrm>
        </p:grpSpPr>
        <p:sp>
          <p:nvSpPr>
            <p:cNvPr name="Freeform 3" id="3"/>
            <p:cNvSpPr/>
            <p:nvPr/>
          </p:nvSpPr>
          <p:spPr>
            <a:xfrm flipH="false" flipV="false" rot="0">
              <a:off x="0" y="0"/>
              <a:ext cx="2553018" cy="2634047"/>
            </a:xfrm>
            <a:custGeom>
              <a:avLst/>
              <a:gdLst/>
              <a:ahLst/>
              <a:cxnLst/>
              <a:rect r="r" b="b" t="t" l="l"/>
              <a:pathLst>
                <a:path h="2634047" w="2553018">
                  <a:moveTo>
                    <a:pt x="0" y="0"/>
                  </a:moveTo>
                  <a:lnTo>
                    <a:pt x="2553018" y="0"/>
                  </a:lnTo>
                  <a:lnTo>
                    <a:pt x="2553018" y="2634047"/>
                  </a:lnTo>
                  <a:lnTo>
                    <a:pt x="0" y="2634047"/>
                  </a:lnTo>
                  <a:close/>
                </a:path>
              </a:pathLst>
            </a:custGeom>
            <a:solidFill>
              <a:srgbClr val="C5BEA9">
                <a:alpha val="34902"/>
              </a:srgbClr>
            </a:solidFill>
            <a:ln cap="sq">
              <a:noFill/>
              <a:prstDash val="sysDot"/>
              <a:miter/>
            </a:ln>
          </p:spPr>
        </p:sp>
        <p:sp>
          <p:nvSpPr>
            <p:cNvPr name="TextBox 4" id="4"/>
            <p:cNvSpPr txBox="true"/>
            <p:nvPr/>
          </p:nvSpPr>
          <p:spPr>
            <a:xfrm>
              <a:off x="0" y="-28575"/>
              <a:ext cx="2553018" cy="2662622"/>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756000" y="3965737"/>
            <a:ext cx="6048000" cy="12050903"/>
          </a:xfrm>
          <a:prstGeom prst="rect">
            <a:avLst/>
          </a:prstGeom>
        </p:spPr>
        <p:txBody>
          <a:bodyPr anchor="t" rtlCol="false" tIns="0" lIns="0" bIns="0" rIns="0">
            <a:spAutoFit/>
          </a:bodyPr>
          <a:lstStyle/>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Because of the cold: we remove our own layer of fat (sebum) from the skin, which is our protective layer against the cold. We should especially in the winter period, after the Superboost for about 3 days, protect the skin well with a proper day/night cream and soothing serums. The advice not to take a long walk in the cold after a SuperBoost.</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In spring/summer/autumn: apply extra good sun serum!</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At least 5 days after the Superboost treatment do not: exfoliate, peel, ablative treatments or use or apply strong vitamin A creams. Do not use tonics with alcohol or products containing vitamin A or C. So also no retinol!!! The skin must be given time to recover.</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Scratches? Possibly Cetaflex (pharmacist) or before the treatment arnica pills.</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During the winter months, always provide a sample of a soothing serum and sunscreen.</a:t>
            </a:r>
          </a:p>
          <a:p>
            <a:pPr algn="l">
              <a:lnSpc>
                <a:spcPts val="1767"/>
              </a:lnSpc>
            </a:pPr>
            <a:r>
              <a:rPr lang="en-US" sz="1359">
                <a:solidFill>
                  <a:srgbClr val="000000"/>
                </a:solidFill>
                <a:latin typeface="Glacial Indifference"/>
                <a:ea typeface="Glacial Indifference"/>
                <a:cs typeface="Glacial Indifference"/>
                <a:sym typeface="Glacial Indifference"/>
              </a:rPr>
              <a:t>Repeat treatment: at least 4 to 6 times with an interval of 2-4 weeks, then repeat once every 3-4 months. To be determined by skin type.</a:t>
            </a: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 </a:t>
            </a: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a:p>
            <a:pPr algn="l">
              <a:lnSpc>
                <a:spcPts val="1767"/>
              </a:lnSpc>
            </a:pPr>
          </a:p>
        </p:txBody>
      </p:sp>
      <p:sp>
        <p:nvSpPr>
          <p:cNvPr name="TextBox 6" id="6"/>
          <p:cNvSpPr txBox="true"/>
          <p:nvPr/>
        </p:nvSpPr>
        <p:spPr>
          <a:xfrm rot="0">
            <a:off x="2633296" y="746475"/>
            <a:ext cx="2293408" cy="248767"/>
          </a:xfrm>
          <a:prstGeom prst="rect">
            <a:avLst/>
          </a:prstGeom>
        </p:spPr>
        <p:txBody>
          <a:bodyPr anchor="t" rtlCol="false" tIns="0" lIns="0" bIns="0" rIns="0">
            <a:spAutoFit/>
          </a:bodyPr>
          <a:lstStyle/>
          <a:p>
            <a:pPr algn="ctr">
              <a:lnSpc>
                <a:spcPts val="1859"/>
              </a:lnSpc>
            </a:pPr>
            <a:r>
              <a:rPr lang="en-US" sz="1575">
                <a:solidFill>
                  <a:srgbClr val="000000"/>
                </a:solidFill>
                <a:latin typeface="Glacial Indifference"/>
                <a:ea typeface="Glacial Indifference"/>
                <a:cs typeface="Glacial Indifference"/>
                <a:sym typeface="Glacial Indifference"/>
              </a:rPr>
              <a:t>Home Care</a:t>
            </a:r>
          </a:p>
        </p:txBody>
      </p:sp>
    </p:spTree>
  </p:cSld>
  <p:clrMapOvr>
    <a:masterClrMapping/>
  </p:clrMapOvr>
</p:sld>
</file>

<file path=ppt/slides/slide62.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1433941"/>
            <a:ext cx="7123825" cy="8895385"/>
            <a:chOff x="0" y="0"/>
            <a:chExt cx="2553018" cy="3187905"/>
          </a:xfrm>
        </p:grpSpPr>
        <p:sp>
          <p:nvSpPr>
            <p:cNvPr name="Freeform 3" id="3"/>
            <p:cNvSpPr/>
            <p:nvPr/>
          </p:nvSpPr>
          <p:spPr>
            <a:xfrm flipH="false" flipV="false" rot="0">
              <a:off x="0" y="0"/>
              <a:ext cx="2553018" cy="3187905"/>
            </a:xfrm>
            <a:custGeom>
              <a:avLst/>
              <a:gdLst/>
              <a:ahLst/>
              <a:cxnLst/>
              <a:rect r="r" b="b" t="t" l="l"/>
              <a:pathLst>
                <a:path h="3187905" w="2553018">
                  <a:moveTo>
                    <a:pt x="0" y="0"/>
                  </a:moveTo>
                  <a:lnTo>
                    <a:pt x="2553018" y="0"/>
                  </a:lnTo>
                  <a:lnTo>
                    <a:pt x="2553018" y="3187905"/>
                  </a:lnTo>
                  <a:lnTo>
                    <a:pt x="0" y="3187905"/>
                  </a:lnTo>
                  <a:close/>
                </a:path>
              </a:pathLst>
            </a:custGeom>
            <a:solidFill>
              <a:srgbClr val="C5BEA9">
                <a:alpha val="34902"/>
              </a:srgbClr>
            </a:solidFill>
            <a:ln cap="sq">
              <a:noFill/>
              <a:prstDash val="sysDot"/>
              <a:miter/>
            </a:ln>
          </p:spPr>
        </p:sp>
        <p:sp>
          <p:nvSpPr>
            <p:cNvPr name="TextBox 4" id="4"/>
            <p:cNvSpPr txBox="true"/>
            <p:nvPr/>
          </p:nvSpPr>
          <p:spPr>
            <a:xfrm>
              <a:off x="0" y="-28575"/>
              <a:ext cx="2553018" cy="3216480"/>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803626" y="1675065"/>
            <a:ext cx="6000374" cy="7669403"/>
          </a:xfrm>
          <a:prstGeom prst="rect">
            <a:avLst/>
          </a:prstGeom>
        </p:spPr>
        <p:txBody>
          <a:bodyPr anchor="t" rtlCol="false" tIns="0" lIns="0" bIns="0" rIns="0">
            <a:spAutoFit/>
          </a:bodyPr>
          <a:lstStyle/>
          <a:p>
            <a:pPr algn="l">
              <a:lnSpc>
                <a:spcPts val="1767"/>
              </a:lnSpc>
            </a:pPr>
            <a:r>
              <a:rPr lang="en-US" sz="1359">
                <a:solidFill>
                  <a:srgbClr val="000000"/>
                </a:solidFill>
                <a:latin typeface="Glacial Indifference"/>
                <a:ea typeface="Glacial Indifference"/>
                <a:cs typeface="Glacial Indifference"/>
                <a:sym typeface="Glacial Indifference"/>
              </a:rPr>
              <a:t>Device Cleaning Instructions</a:t>
            </a: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After each treatment, clean the device using the “washing” program.</a:t>
            </a:r>
          </a:p>
          <a:p>
            <a:pPr algn="l">
              <a:lnSpc>
                <a:spcPts val="1767"/>
              </a:lnSpc>
            </a:pPr>
            <a:r>
              <a:rPr lang="en-US" sz="1359">
                <a:solidFill>
                  <a:srgbClr val="000000"/>
                </a:solidFill>
                <a:latin typeface="Glacial Indifference"/>
                <a:ea typeface="Glacial Indifference"/>
                <a:cs typeface="Glacial Indifference"/>
                <a:sym typeface="Glacial Indifference"/>
              </a:rPr>
              <a:t>It is VERY important to clean the device after every client!</a:t>
            </a: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If you are performing an acne or hair treatment, you may, if necessary, run the “washing” program and an additional “drying” program.</a:t>
            </a: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Cleaning the Mesostrip (after each treatment):</a:t>
            </a:r>
          </a:p>
          <a:p>
            <a:pPr algn="l" marL="293623" indent="-146812" lvl="1">
              <a:lnSpc>
                <a:spcPts val="1767"/>
              </a:lnSpc>
              <a:buAutoNum type="arabicPeriod" startAt="1"/>
            </a:pPr>
            <a:r>
              <a:rPr lang="en-US" sz="1359">
                <a:solidFill>
                  <a:srgbClr val="000000"/>
                </a:solidFill>
                <a:latin typeface="Glacial Indifference"/>
                <a:ea typeface="Glacial Indifference"/>
                <a:cs typeface="Glacial Indifference"/>
                <a:sym typeface="Glacial Indifference"/>
              </a:rPr>
              <a:t>Take a 20 ml syringe and fill it with 20 ml demineralized water.</a:t>
            </a:r>
          </a:p>
          <a:p>
            <a:pPr algn="l" marL="293623" indent="-146812" lvl="1">
              <a:lnSpc>
                <a:spcPts val="1767"/>
              </a:lnSpc>
              <a:buAutoNum type="arabicPeriod" startAt="1"/>
            </a:pPr>
            <a:r>
              <a:rPr lang="en-US" sz="1359">
                <a:solidFill>
                  <a:srgbClr val="000000"/>
                </a:solidFill>
                <a:latin typeface="Glacial Indifference"/>
                <a:ea typeface="Glacial Indifference"/>
                <a:cs typeface="Glacial Indifference"/>
                <a:sym typeface="Glacial Indifference"/>
              </a:rPr>
              <a:t>Connect the syringe to the handpiece.</a:t>
            </a:r>
          </a:p>
          <a:p>
            <a:pPr algn="l" marL="293623" indent="-146812" lvl="1">
              <a:lnSpc>
                <a:spcPts val="1767"/>
              </a:lnSpc>
              <a:buAutoNum type="arabicPeriod" startAt="1"/>
            </a:pPr>
            <a:r>
              <a:rPr lang="en-US" sz="1359">
                <a:solidFill>
                  <a:srgbClr val="000000"/>
                </a:solidFill>
                <a:latin typeface="Glacial Indifference"/>
                <a:ea typeface="Glacial Indifference"/>
                <a:cs typeface="Glacial Indifference"/>
                <a:sym typeface="Glacial Indifference"/>
              </a:rPr>
              <a:t>Go to the device menu, click WASH, and set the pump to the highest suction power.</a:t>
            </a:r>
          </a:p>
          <a:p>
            <a:pPr algn="l" marL="293623" indent="-146812" lvl="1">
              <a:lnSpc>
                <a:spcPts val="1767"/>
              </a:lnSpc>
              <a:buAutoNum type="arabicPeriod" startAt="1"/>
            </a:pPr>
            <a:r>
              <a:rPr lang="en-US" sz="1359">
                <a:solidFill>
                  <a:srgbClr val="000000"/>
                </a:solidFill>
                <a:latin typeface="Glacial Indifference"/>
                <a:ea typeface="Glacial Indifference"/>
                <a:cs typeface="Glacial Indifference"/>
                <a:sym typeface="Glacial Indifference"/>
              </a:rPr>
              <a:t>Place your finger over the handpiece where the tip normally goes. Wait until all 20 ml of water has been fully drawn in, then place your finger a few more times to increase the pressure.</a:t>
            </a:r>
          </a:p>
          <a:p>
            <a:pPr algn="l" marL="293623" indent="-146812" lvl="1">
              <a:lnSpc>
                <a:spcPts val="1767"/>
              </a:lnSpc>
              <a:buAutoNum type="arabicPeriod" startAt="1"/>
            </a:pPr>
            <a:r>
              <a:rPr lang="en-US" sz="1359">
                <a:solidFill>
                  <a:srgbClr val="000000"/>
                </a:solidFill>
                <a:latin typeface="Glacial Indifference"/>
                <a:ea typeface="Glacial Indifference"/>
                <a:cs typeface="Glacial Indifference"/>
                <a:sym typeface="Glacial Indifference"/>
              </a:rPr>
              <a:t>Place the handpiece back in its holder. You will see the water flow through the transparent tube at the back of the device into the waste container.</a:t>
            </a: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End-of-Day or Multiple Clients:</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Run both the “washing” and “drying” programs.</a:t>
            </a: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Drying Program:</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Run the drying program after the washing program. This dries the device tubes and simultaneously blows out the hoses.</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Set the suction to the highest level and click DRYING.</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Place your finger on the handpiece (where the tip normally goes) several times for a few seconds, and also on the transparent tube connected to the handpiece (where the syringe normally goes).</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Wait until the drying program is complete.</a:t>
            </a:r>
          </a:p>
          <a:p>
            <a:pPr algn="l">
              <a:lnSpc>
                <a:spcPts val="1767"/>
              </a:lnSpc>
            </a:pPr>
          </a:p>
          <a:p>
            <a:pPr algn="l">
              <a:lnSpc>
                <a:spcPts val="1767"/>
              </a:lnSpc>
            </a:pP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 </a:t>
            </a:r>
          </a:p>
        </p:txBody>
      </p:sp>
      <p:sp>
        <p:nvSpPr>
          <p:cNvPr name="TextBox 6" id="6"/>
          <p:cNvSpPr txBox="true"/>
          <p:nvPr/>
        </p:nvSpPr>
        <p:spPr>
          <a:xfrm rot="0">
            <a:off x="2633296" y="746475"/>
            <a:ext cx="2293408" cy="248767"/>
          </a:xfrm>
          <a:prstGeom prst="rect">
            <a:avLst/>
          </a:prstGeom>
        </p:spPr>
        <p:txBody>
          <a:bodyPr anchor="t" rtlCol="false" tIns="0" lIns="0" bIns="0" rIns="0">
            <a:spAutoFit/>
          </a:bodyPr>
          <a:lstStyle/>
          <a:p>
            <a:pPr algn="ctr">
              <a:lnSpc>
                <a:spcPts val="1859"/>
              </a:lnSpc>
            </a:pPr>
            <a:r>
              <a:rPr lang="en-US" sz="1575">
                <a:solidFill>
                  <a:srgbClr val="000000"/>
                </a:solidFill>
                <a:latin typeface="Glacial Indifference"/>
                <a:ea typeface="Glacial Indifference"/>
                <a:cs typeface="Glacial Indifference"/>
                <a:sym typeface="Glacial Indifference"/>
              </a:rPr>
              <a:t>Washing - Drying program</a:t>
            </a:r>
          </a:p>
        </p:txBody>
      </p:sp>
    </p:spTree>
  </p:cSld>
  <p:clrMapOvr>
    <a:masterClrMapping/>
  </p:clrMapOvr>
</p:sld>
</file>

<file path=ppt/slides/slide63.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51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5449370"/>
            <a:ext cx="7123825" cy="5011182"/>
            <a:chOff x="0" y="0"/>
            <a:chExt cx="9498434" cy="6681576"/>
          </a:xfrm>
        </p:grpSpPr>
        <p:pic>
          <p:nvPicPr>
            <p:cNvPr name="Picture 6" id="6"/>
            <p:cNvPicPr>
              <a:picLocks noChangeAspect="true"/>
            </p:cNvPicPr>
            <p:nvPr/>
          </p:nvPicPr>
          <p:blipFill>
            <a:blip r:embed="rId2"/>
            <a:srcRect l="0" t="29625" r="0" b="23332"/>
            <a:stretch>
              <a:fillRect/>
            </a:stretch>
          </p:blipFill>
          <p:spPr>
            <a:xfrm flipH="false" flipV="false">
              <a:off x="0" y="0"/>
              <a:ext cx="9498434" cy="6681576"/>
            </a:xfrm>
            <a:prstGeom prst="rect">
              <a:avLst/>
            </a:prstGeom>
          </p:spPr>
        </p:pic>
      </p:grpSp>
      <p:grpSp>
        <p:nvGrpSpPr>
          <p:cNvPr name="Group 7" id="7"/>
          <p:cNvGrpSpPr/>
          <p:nvPr/>
        </p:nvGrpSpPr>
        <p:grpSpPr>
          <a:xfrm rot="0">
            <a:off x="756000" y="901302"/>
            <a:ext cx="6048000" cy="1345188"/>
            <a:chOff x="0" y="0"/>
            <a:chExt cx="8064000" cy="1793583"/>
          </a:xfrm>
        </p:grpSpPr>
        <p:sp>
          <p:nvSpPr>
            <p:cNvPr name="TextBox 8" id="8"/>
            <p:cNvSpPr txBox="true"/>
            <p:nvPr/>
          </p:nvSpPr>
          <p:spPr>
            <a:xfrm rot="0">
              <a:off x="1361871" y="1394877"/>
              <a:ext cx="5340258" cy="398706"/>
            </a:xfrm>
            <a:prstGeom prst="rect">
              <a:avLst/>
            </a:prstGeom>
          </p:spPr>
          <p:txBody>
            <a:bodyPr anchor="t" rtlCol="false" tIns="0" lIns="0" bIns="0" rIns="0">
              <a:spAutoFit/>
            </a:bodyPr>
            <a:lstStyle/>
            <a:p>
              <a:pPr algn="ctr">
                <a:lnSpc>
                  <a:spcPts val="2571"/>
                </a:lnSpc>
              </a:pPr>
              <a:r>
                <a:rPr lang="en-US" sz="1836" spc="233">
                  <a:solidFill>
                    <a:srgbClr val="000000"/>
                  </a:solidFill>
                  <a:latin typeface="Glacial Indifference"/>
                  <a:ea typeface="Glacial Indifference"/>
                  <a:cs typeface="Glacial Indifference"/>
                  <a:sym typeface="Glacial Indifference"/>
                </a:rPr>
                <a:t>SUPERBOOST.CO</a:t>
              </a:r>
            </a:p>
          </p:txBody>
        </p:sp>
        <p:sp>
          <p:nvSpPr>
            <p:cNvPr name="TextBox 9" id="9"/>
            <p:cNvSpPr txBox="true"/>
            <p:nvPr/>
          </p:nvSpPr>
          <p:spPr>
            <a:xfrm rot="0">
              <a:off x="0" y="-38100"/>
              <a:ext cx="8064000" cy="785711"/>
            </a:xfrm>
            <a:prstGeom prst="rect">
              <a:avLst/>
            </a:prstGeom>
          </p:spPr>
          <p:txBody>
            <a:bodyPr anchor="t" rtlCol="false" tIns="0" lIns="0" bIns="0" rIns="0">
              <a:spAutoFit/>
            </a:bodyPr>
            <a:lstStyle/>
            <a:p>
              <a:pPr algn="ctr">
                <a:lnSpc>
                  <a:spcPts val="4842"/>
                </a:lnSpc>
              </a:pPr>
              <a:r>
                <a:rPr lang="en-US" sz="3696" spc="73">
                  <a:solidFill>
                    <a:srgbClr val="000000"/>
                  </a:solidFill>
                  <a:latin typeface="Glacial Indifference"/>
                  <a:ea typeface="Glacial Indifference"/>
                  <a:cs typeface="Glacial Indifference"/>
                  <a:sym typeface="Glacial Indifference"/>
                </a:rPr>
                <a:t>Bioref Device User Manual</a:t>
              </a:r>
            </a:p>
          </p:txBody>
        </p:sp>
      </p:grpSp>
    </p:spTree>
  </p:cSld>
  <p:clrMapOvr>
    <a:masterClrMapping/>
  </p:clrMapOvr>
</p:sld>
</file>

<file path=ppt/slides/slide64.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1433941"/>
            <a:ext cx="7123825" cy="8895385"/>
            <a:chOff x="0" y="0"/>
            <a:chExt cx="2553018" cy="3187905"/>
          </a:xfrm>
        </p:grpSpPr>
        <p:sp>
          <p:nvSpPr>
            <p:cNvPr name="Freeform 3" id="3"/>
            <p:cNvSpPr/>
            <p:nvPr/>
          </p:nvSpPr>
          <p:spPr>
            <a:xfrm flipH="false" flipV="false" rot="0">
              <a:off x="0" y="0"/>
              <a:ext cx="2553018" cy="3187905"/>
            </a:xfrm>
            <a:custGeom>
              <a:avLst/>
              <a:gdLst/>
              <a:ahLst/>
              <a:cxnLst/>
              <a:rect r="r" b="b" t="t" l="l"/>
              <a:pathLst>
                <a:path h="3187905" w="2553018">
                  <a:moveTo>
                    <a:pt x="0" y="0"/>
                  </a:moveTo>
                  <a:lnTo>
                    <a:pt x="2553018" y="0"/>
                  </a:lnTo>
                  <a:lnTo>
                    <a:pt x="2553018" y="3187905"/>
                  </a:lnTo>
                  <a:lnTo>
                    <a:pt x="0" y="3187905"/>
                  </a:lnTo>
                  <a:close/>
                </a:path>
              </a:pathLst>
            </a:custGeom>
            <a:solidFill>
              <a:srgbClr val="C5BEA9">
                <a:alpha val="34902"/>
              </a:srgbClr>
            </a:solidFill>
            <a:ln cap="sq">
              <a:noFill/>
              <a:prstDash val="sysDot"/>
              <a:miter/>
            </a:ln>
          </p:spPr>
        </p:sp>
        <p:sp>
          <p:nvSpPr>
            <p:cNvPr name="TextBox 4" id="4"/>
            <p:cNvSpPr txBox="true"/>
            <p:nvPr/>
          </p:nvSpPr>
          <p:spPr>
            <a:xfrm>
              <a:off x="0" y="-28575"/>
              <a:ext cx="2553018" cy="3216480"/>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Freeform 5" id="5"/>
          <p:cNvSpPr/>
          <p:nvPr/>
        </p:nvSpPr>
        <p:spPr>
          <a:xfrm flipH="false" flipV="false" rot="0">
            <a:off x="1567471" y="3846264"/>
            <a:ext cx="2665373" cy="1499736"/>
          </a:xfrm>
          <a:custGeom>
            <a:avLst/>
            <a:gdLst/>
            <a:ahLst/>
            <a:cxnLst/>
            <a:rect r="r" b="b" t="t" l="l"/>
            <a:pathLst>
              <a:path h="1499736" w="2665373">
                <a:moveTo>
                  <a:pt x="0" y="0"/>
                </a:moveTo>
                <a:lnTo>
                  <a:pt x="2665373" y="0"/>
                </a:lnTo>
                <a:lnTo>
                  <a:pt x="2665373" y="1499736"/>
                </a:lnTo>
                <a:lnTo>
                  <a:pt x="0" y="1499736"/>
                </a:lnTo>
                <a:lnTo>
                  <a:pt x="0" y="0"/>
                </a:lnTo>
                <a:close/>
              </a:path>
            </a:pathLst>
          </a:custGeom>
          <a:blipFill>
            <a:blip r:embed="rId2"/>
            <a:stretch>
              <a:fillRect l="0" t="0" r="0" b="0"/>
            </a:stretch>
          </a:blipFill>
        </p:spPr>
      </p:sp>
      <p:sp>
        <p:nvSpPr>
          <p:cNvPr name="Freeform 6" id="6"/>
          <p:cNvSpPr/>
          <p:nvPr/>
        </p:nvSpPr>
        <p:spPr>
          <a:xfrm flipH="false" flipV="false" rot="0">
            <a:off x="4753383" y="3671494"/>
            <a:ext cx="1890186" cy="2210139"/>
          </a:xfrm>
          <a:custGeom>
            <a:avLst/>
            <a:gdLst/>
            <a:ahLst/>
            <a:cxnLst/>
            <a:rect r="r" b="b" t="t" l="l"/>
            <a:pathLst>
              <a:path h="2210139" w="1890186">
                <a:moveTo>
                  <a:pt x="0" y="0"/>
                </a:moveTo>
                <a:lnTo>
                  <a:pt x="1890186" y="0"/>
                </a:lnTo>
                <a:lnTo>
                  <a:pt x="1890186" y="2210140"/>
                </a:lnTo>
                <a:lnTo>
                  <a:pt x="0" y="2210140"/>
                </a:lnTo>
                <a:lnTo>
                  <a:pt x="0" y="0"/>
                </a:lnTo>
                <a:close/>
              </a:path>
            </a:pathLst>
          </a:custGeom>
          <a:blipFill>
            <a:blip r:embed="rId3"/>
            <a:stretch>
              <a:fillRect l="0" t="0" r="0" b="0"/>
            </a:stretch>
          </a:blipFill>
        </p:spPr>
      </p:sp>
      <p:sp>
        <p:nvSpPr>
          <p:cNvPr name="TextBox 7" id="7"/>
          <p:cNvSpPr txBox="true"/>
          <p:nvPr/>
        </p:nvSpPr>
        <p:spPr>
          <a:xfrm rot="0">
            <a:off x="779813" y="1686467"/>
            <a:ext cx="6000374" cy="7385431"/>
          </a:xfrm>
          <a:prstGeom prst="rect">
            <a:avLst/>
          </a:prstGeom>
        </p:spPr>
        <p:txBody>
          <a:bodyPr anchor="t" rtlCol="false" tIns="0" lIns="0" bIns="0" rIns="0">
            <a:spAutoFit/>
          </a:bodyPr>
          <a:lstStyle/>
          <a:p>
            <a:pPr algn="l">
              <a:lnSpc>
                <a:spcPts val="1903"/>
              </a:lnSpc>
            </a:pPr>
            <a:r>
              <a:rPr lang="en-US" sz="1359">
                <a:solidFill>
                  <a:srgbClr val="000000"/>
                </a:solidFill>
                <a:latin typeface="Glacial Indifference"/>
                <a:ea typeface="Glacial Indifference"/>
                <a:cs typeface="Glacial Indifference"/>
                <a:sym typeface="Glacial Indifference"/>
              </a:rPr>
              <a:t>On the right side of the device, the Bio-Ref-DC Holder is installed. This device uses liquids infused in the skin appendages, such as an electrolytic conductor, to affect the muscles in the problematic periorbital area and other areas and restore positive and negative biofeedback neurove systems. Two sockets on the BioRef back side are installed – the biggest for charging its batteries and a smaller one for the body cable connection. The BioRef-DC holder serves as a charger for connecting through the plug by docking to the BioRef socket. (Upper one).</a:t>
            </a: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Be sure that the connection was made. Upon successfully docking, the motion of the device will be limited. Further (See instructions for BioRef) .</a:t>
            </a:r>
          </a:p>
          <a:p>
            <a:pPr algn="l">
              <a:lnSpc>
                <a:spcPts val="1903"/>
              </a:lnSpc>
            </a:pPr>
            <a:r>
              <a:rPr lang="en-US" sz="1359">
                <a:solidFill>
                  <a:srgbClr val="000000"/>
                </a:solidFill>
                <a:latin typeface="Glacial Indifference"/>
                <a:ea typeface="Glacial Indifference"/>
                <a:cs typeface="Glacial Indifference"/>
                <a:sym typeface="Glacial Indifference"/>
              </a:rPr>
              <a:t>How the device works</a:t>
            </a:r>
          </a:p>
          <a:p>
            <a:pPr algn="l">
              <a:lnSpc>
                <a:spcPts val="1903"/>
              </a:lnSpc>
            </a:pPr>
            <a:r>
              <a:rPr lang="en-US" sz="1359">
                <a:solidFill>
                  <a:srgbClr val="000000"/>
                </a:solidFill>
                <a:latin typeface="Glacial Indifference"/>
                <a:ea typeface="Glacial Indifference"/>
                <a:cs typeface="Glacial Indifference"/>
                <a:sym typeface="Glacial Indifference"/>
              </a:rPr>
              <a:t> </a:t>
            </a: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 </a:t>
            </a:r>
          </a:p>
        </p:txBody>
      </p:sp>
      <p:sp>
        <p:nvSpPr>
          <p:cNvPr name="TextBox 8" id="8"/>
          <p:cNvSpPr txBox="true"/>
          <p:nvPr/>
        </p:nvSpPr>
        <p:spPr>
          <a:xfrm rot="0">
            <a:off x="2633296" y="746475"/>
            <a:ext cx="2293408" cy="248767"/>
          </a:xfrm>
          <a:prstGeom prst="rect">
            <a:avLst/>
          </a:prstGeom>
        </p:spPr>
        <p:txBody>
          <a:bodyPr anchor="t" rtlCol="false" tIns="0" lIns="0" bIns="0" rIns="0">
            <a:spAutoFit/>
          </a:bodyPr>
          <a:lstStyle/>
          <a:p>
            <a:pPr algn="ctr">
              <a:lnSpc>
                <a:spcPts val="1859"/>
              </a:lnSpc>
            </a:pPr>
            <a:r>
              <a:rPr lang="en-US" sz="1575">
                <a:solidFill>
                  <a:srgbClr val="000000"/>
                </a:solidFill>
                <a:latin typeface="Glacial Indifference"/>
                <a:ea typeface="Glacial Indifference"/>
                <a:cs typeface="Glacial Indifference"/>
                <a:sym typeface="Glacial Indifference"/>
              </a:rPr>
              <a:t>Using the device </a:t>
            </a:r>
          </a:p>
        </p:txBody>
      </p:sp>
      <p:sp>
        <p:nvSpPr>
          <p:cNvPr name="Freeform 9" id="9"/>
          <p:cNvSpPr/>
          <p:nvPr/>
        </p:nvSpPr>
        <p:spPr>
          <a:xfrm flipH="false" flipV="false" rot="0">
            <a:off x="796893" y="7530382"/>
            <a:ext cx="2734472" cy="1541515"/>
          </a:xfrm>
          <a:custGeom>
            <a:avLst/>
            <a:gdLst/>
            <a:ahLst/>
            <a:cxnLst/>
            <a:rect r="r" b="b" t="t" l="l"/>
            <a:pathLst>
              <a:path h="1541515" w="2734472">
                <a:moveTo>
                  <a:pt x="0" y="0"/>
                </a:moveTo>
                <a:lnTo>
                  <a:pt x="2734472" y="0"/>
                </a:lnTo>
                <a:lnTo>
                  <a:pt x="2734472" y="1541516"/>
                </a:lnTo>
                <a:lnTo>
                  <a:pt x="0" y="1541516"/>
                </a:lnTo>
                <a:lnTo>
                  <a:pt x="0" y="0"/>
                </a:lnTo>
                <a:close/>
              </a:path>
            </a:pathLst>
          </a:custGeom>
          <a:blipFill>
            <a:blip r:embed="rId4"/>
            <a:stretch>
              <a:fillRect l="0" t="0" r="0" b="0"/>
            </a:stretch>
          </a:blipFill>
        </p:spPr>
      </p:sp>
      <p:sp>
        <p:nvSpPr>
          <p:cNvPr name="Freeform 10" id="10"/>
          <p:cNvSpPr/>
          <p:nvPr/>
        </p:nvSpPr>
        <p:spPr>
          <a:xfrm flipH="false" flipV="false" rot="0">
            <a:off x="4819013" y="7007186"/>
            <a:ext cx="1824556" cy="2240949"/>
          </a:xfrm>
          <a:custGeom>
            <a:avLst/>
            <a:gdLst/>
            <a:ahLst/>
            <a:cxnLst/>
            <a:rect r="r" b="b" t="t" l="l"/>
            <a:pathLst>
              <a:path h="2240949" w="1824556">
                <a:moveTo>
                  <a:pt x="0" y="0"/>
                </a:moveTo>
                <a:lnTo>
                  <a:pt x="1824556" y="0"/>
                </a:lnTo>
                <a:lnTo>
                  <a:pt x="1824556" y="2240949"/>
                </a:lnTo>
                <a:lnTo>
                  <a:pt x="0" y="2240949"/>
                </a:lnTo>
                <a:lnTo>
                  <a:pt x="0" y="0"/>
                </a:lnTo>
                <a:close/>
              </a:path>
            </a:pathLst>
          </a:custGeom>
          <a:blipFill>
            <a:blip r:embed="rId5"/>
            <a:stretch>
              <a:fillRect l="0" t="0" r="0" b="0"/>
            </a:stretch>
          </a:blipFill>
        </p:spPr>
      </p:sp>
    </p:spTree>
  </p:cSld>
  <p:clrMapOvr>
    <a:masterClrMapping/>
  </p:clrMapOvr>
</p:sld>
</file>

<file path=ppt/slides/slide65.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sp>
        <p:nvSpPr>
          <p:cNvPr name="Freeform 2" id="2"/>
          <p:cNvSpPr/>
          <p:nvPr/>
        </p:nvSpPr>
        <p:spPr>
          <a:xfrm flipH="false" flipV="false" rot="0">
            <a:off x="-4488465" y="-635120"/>
            <a:ext cx="17954581" cy="11962240"/>
          </a:xfrm>
          <a:custGeom>
            <a:avLst/>
            <a:gdLst/>
            <a:ahLst/>
            <a:cxnLst/>
            <a:rect r="r" b="b" t="t" l="l"/>
            <a:pathLst>
              <a:path h="11962240" w="17954581">
                <a:moveTo>
                  <a:pt x="0" y="0"/>
                </a:moveTo>
                <a:lnTo>
                  <a:pt x="17954581" y="0"/>
                </a:lnTo>
                <a:lnTo>
                  <a:pt x="17954581" y="11962240"/>
                </a:lnTo>
                <a:lnTo>
                  <a:pt x="0" y="11962240"/>
                </a:lnTo>
                <a:lnTo>
                  <a:pt x="0" y="0"/>
                </a:lnTo>
                <a:close/>
              </a:path>
            </a:pathLst>
          </a:custGeom>
          <a:blipFill>
            <a:blip r:embed="rId2"/>
            <a:stretch>
              <a:fillRect l="0" t="0" r="0" b="0"/>
            </a:stretch>
          </a:blipFill>
        </p:spPr>
      </p:sp>
    </p:spTree>
  </p:cSld>
  <p:clrMapOvr>
    <a:masterClrMapping/>
  </p:clrMapOvr>
</p:sld>
</file>

<file path=ppt/slides/slide66.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5597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F0EDEA">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5597190"/>
            <a:ext cx="7123825" cy="4783320"/>
            <a:chOff x="0" y="0"/>
            <a:chExt cx="9498434" cy="6377760"/>
          </a:xfrm>
        </p:grpSpPr>
        <p:pic>
          <p:nvPicPr>
            <p:cNvPr name="Picture 6" id="6"/>
            <p:cNvPicPr>
              <a:picLocks noChangeAspect="true"/>
            </p:cNvPicPr>
            <p:nvPr/>
          </p:nvPicPr>
          <p:blipFill>
            <a:blip r:embed="rId2"/>
            <a:srcRect l="0" t="16912" r="0" b="38268"/>
            <a:stretch>
              <a:fillRect/>
            </a:stretch>
          </p:blipFill>
          <p:spPr>
            <a:xfrm flipH="false" flipV="false">
              <a:off x="0" y="0"/>
              <a:ext cx="9498434" cy="6377760"/>
            </a:xfrm>
            <a:prstGeom prst="rect">
              <a:avLst/>
            </a:prstGeom>
          </p:spPr>
        </p:pic>
      </p:grpSp>
      <p:grpSp>
        <p:nvGrpSpPr>
          <p:cNvPr name="Group 7" id="7"/>
          <p:cNvGrpSpPr/>
          <p:nvPr/>
        </p:nvGrpSpPr>
        <p:grpSpPr>
          <a:xfrm rot="0">
            <a:off x="218087" y="251190"/>
            <a:ext cx="7123825" cy="5094810"/>
            <a:chOff x="0" y="0"/>
            <a:chExt cx="2553018" cy="1825865"/>
          </a:xfrm>
        </p:grpSpPr>
        <p:sp>
          <p:nvSpPr>
            <p:cNvPr name="Freeform 8" id="8"/>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9" id="9"/>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10" id="10"/>
          <p:cNvGrpSpPr/>
          <p:nvPr/>
        </p:nvGrpSpPr>
        <p:grpSpPr>
          <a:xfrm rot="0">
            <a:off x="756000" y="901302"/>
            <a:ext cx="6048000" cy="1345188"/>
            <a:chOff x="0" y="0"/>
            <a:chExt cx="8064000" cy="1793583"/>
          </a:xfrm>
        </p:grpSpPr>
        <p:sp>
          <p:nvSpPr>
            <p:cNvPr name="TextBox 11" id="11"/>
            <p:cNvSpPr txBox="true"/>
            <p:nvPr/>
          </p:nvSpPr>
          <p:spPr>
            <a:xfrm rot="0">
              <a:off x="1361871" y="1394877"/>
              <a:ext cx="5340258" cy="398706"/>
            </a:xfrm>
            <a:prstGeom prst="rect">
              <a:avLst/>
            </a:prstGeom>
          </p:spPr>
          <p:txBody>
            <a:bodyPr anchor="t" rtlCol="false" tIns="0" lIns="0" bIns="0" rIns="0">
              <a:spAutoFit/>
            </a:bodyPr>
            <a:lstStyle/>
            <a:p>
              <a:pPr algn="ctr">
                <a:lnSpc>
                  <a:spcPts val="2571"/>
                </a:lnSpc>
              </a:pPr>
              <a:r>
                <a:rPr lang="en-US" sz="1836" spc="233">
                  <a:solidFill>
                    <a:srgbClr val="000000"/>
                  </a:solidFill>
                  <a:latin typeface="Glacial Indifference"/>
                  <a:ea typeface="Glacial Indifference"/>
                  <a:cs typeface="Glacial Indifference"/>
                  <a:sym typeface="Glacial Indifference"/>
                </a:rPr>
                <a:t>SUPERBOOST.CO</a:t>
              </a:r>
            </a:p>
          </p:txBody>
        </p:sp>
        <p:sp>
          <p:nvSpPr>
            <p:cNvPr name="TextBox 12" id="12"/>
            <p:cNvSpPr txBox="true"/>
            <p:nvPr/>
          </p:nvSpPr>
          <p:spPr>
            <a:xfrm rot="0">
              <a:off x="0" y="-38100"/>
              <a:ext cx="8064000" cy="785711"/>
            </a:xfrm>
            <a:prstGeom prst="rect">
              <a:avLst/>
            </a:prstGeom>
          </p:spPr>
          <p:txBody>
            <a:bodyPr anchor="t" rtlCol="false" tIns="0" lIns="0" bIns="0" rIns="0">
              <a:spAutoFit/>
            </a:bodyPr>
            <a:lstStyle/>
            <a:p>
              <a:pPr algn="ctr">
                <a:lnSpc>
                  <a:spcPts val="4842"/>
                </a:lnSpc>
              </a:pPr>
              <a:r>
                <a:rPr lang="en-US" sz="3696" spc="73">
                  <a:solidFill>
                    <a:srgbClr val="000000"/>
                  </a:solidFill>
                  <a:latin typeface="Glacial Indifference"/>
                  <a:ea typeface="Glacial Indifference"/>
                  <a:cs typeface="Glacial Indifference"/>
                  <a:sym typeface="Glacial Indifference"/>
                </a:rPr>
                <a:t>Modus Bioref Device</a:t>
              </a:r>
            </a:p>
          </p:txBody>
        </p:sp>
      </p:grpSp>
    </p:spTree>
  </p:cSld>
  <p:clrMapOvr>
    <a:masterClrMapping/>
  </p:clrMapOvr>
</p:sld>
</file>

<file path=ppt/slides/slide67.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5597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F0EDEA">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1433941"/>
            <a:ext cx="7123825" cy="4735019"/>
            <a:chOff x="0" y="0"/>
            <a:chExt cx="2553018" cy="1696924"/>
          </a:xfrm>
        </p:grpSpPr>
        <p:sp>
          <p:nvSpPr>
            <p:cNvPr name="Freeform 6" id="6"/>
            <p:cNvSpPr/>
            <p:nvPr/>
          </p:nvSpPr>
          <p:spPr>
            <a:xfrm flipH="false" flipV="false" rot="0">
              <a:off x="0" y="0"/>
              <a:ext cx="2553018" cy="1696924"/>
            </a:xfrm>
            <a:custGeom>
              <a:avLst/>
              <a:gdLst/>
              <a:ahLst/>
              <a:cxnLst/>
              <a:rect r="r" b="b" t="t" l="l"/>
              <a:pathLst>
                <a:path h="1696924" w="2553018">
                  <a:moveTo>
                    <a:pt x="0" y="0"/>
                  </a:moveTo>
                  <a:lnTo>
                    <a:pt x="2553018" y="0"/>
                  </a:lnTo>
                  <a:lnTo>
                    <a:pt x="2553018" y="1696924"/>
                  </a:lnTo>
                  <a:lnTo>
                    <a:pt x="0" y="1696924"/>
                  </a:lnTo>
                  <a:close/>
                </a:path>
              </a:pathLst>
            </a:custGeom>
            <a:solidFill>
              <a:srgbClr val="C5BEA9">
                <a:alpha val="34902"/>
              </a:srgbClr>
            </a:solidFill>
            <a:ln cap="sq">
              <a:noFill/>
              <a:prstDash val="sysDot"/>
              <a:miter/>
            </a:ln>
          </p:spPr>
        </p:sp>
        <p:sp>
          <p:nvSpPr>
            <p:cNvPr name="TextBox 7" id="7"/>
            <p:cNvSpPr txBox="true"/>
            <p:nvPr/>
          </p:nvSpPr>
          <p:spPr>
            <a:xfrm>
              <a:off x="0" y="-28575"/>
              <a:ext cx="2553018" cy="1725499"/>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Freeform 8" id="8"/>
          <p:cNvSpPr/>
          <p:nvPr/>
        </p:nvSpPr>
        <p:spPr>
          <a:xfrm flipH="false" flipV="false" rot="0">
            <a:off x="3055962" y="1433941"/>
            <a:ext cx="1448076" cy="1448076"/>
          </a:xfrm>
          <a:custGeom>
            <a:avLst/>
            <a:gdLst/>
            <a:ahLst/>
            <a:cxnLst/>
            <a:rect r="r" b="b" t="t" l="l"/>
            <a:pathLst>
              <a:path h="1448076" w="1448076">
                <a:moveTo>
                  <a:pt x="0" y="0"/>
                </a:moveTo>
                <a:lnTo>
                  <a:pt x="1448076" y="0"/>
                </a:lnTo>
                <a:lnTo>
                  <a:pt x="1448076" y="1448076"/>
                </a:lnTo>
                <a:lnTo>
                  <a:pt x="0" y="144807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9" id="9"/>
          <p:cNvSpPr txBox="true"/>
          <p:nvPr/>
        </p:nvSpPr>
        <p:spPr>
          <a:xfrm rot="0">
            <a:off x="803626" y="7888091"/>
            <a:ext cx="6000374" cy="1432306"/>
          </a:xfrm>
          <a:prstGeom prst="rect">
            <a:avLst/>
          </a:prstGeom>
        </p:spPr>
        <p:txBody>
          <a:bodyPr anchor="t" rtlCol="false" tIns="0" lIns="0" bIns="0" rIns="0">
            <a:spAutoFit/>
          </a:bodyPr>
          <a:lstStyle/>
          <a:p>
            <a:pPr algn="l">
              <a:lnSpc>
                <a:spcPts val="1903"/>
              </a:lnSpc>
            </a:pPr>
            <a:r>
              <a:rPr lang="en-US" sz="1359">
                <a:solidFill>
                  <a:srgbClr val="000000"/>
                </a:solidFill>
                <a:latin typeface="Glacial Indifference"/>
                <a:ea typeface="Glacial Indifference"/>
                <a:cs typeface="Glacial Indifference"/>
                <a:sym typeface="Glacial Indifference"/>
              </a:rPr>
              <a:t>Step 2.</a:t>
            </a:r>
          </a:p>
          <a:p>
            <a:pPr algn="l">
              <a:lnSpc>
                <a:spcPts val="1903"/>
              </a:lnSpc>
            </a:pPr>
            <a:r>
              <a:rPr lang="en-US" sz="1359">
                <a:solidFill>
                  <a:srgbClr val="000000"/>
                </a:solidFill>
                <a:latin typeface="Glacial Indifference"/>
                <a:ea typeface="Glacial Indifference"/>
                <a:cs typeface="Glacial Indifference"/>
                <a:sym typeface="Glacial Indifference"/>
              </a:rPr>
              <a:t>RED and GREEN alternating = ' ALTERNATE mode' + / -.</a:t>
            </a:r>
          </a:p>
          <a:p>
            <a:pPr algn="l" marL="293623" indent="-146812" lvl="1">
              <a:lnSpc>
                <a:spcPts val="1903"/>
              </a:lnSpc>
              <a:buFont typeface="Arial"/>
              <a:buChar char="•"/>
            </a:pPr>
            <a:r>
              <a:rPr lang="en-US" sz="1359">
                <a:solidFill>
                  <a:srgbClr val="000000"/>
                </a:solidFill>
                <a:latin typeface="Glacial Indifference"/>
                <a:ea typeface="Glacial Indifference"/>
                <a:cs typeface="Glacial Indifference"/>
                <a:sym typeface="Glacial Indifference"/>
              </a:rPr>
              <a:t>Biofeedback, muscle training</a:t>
            </a:r>
          </a:p>
          <a:p>
            <a:pPr algn="l" marL="293623" indent="-146812" lvl="1">
              <a:lnSpc>
                <a:spcPts val="1903"/>
              </a:lnSpc>
              <a:buFont typeface="Arial"/>
              <a:buChar char="•"/>
            </a:pPr>
            <a:r>
              <a:rPr lang="en-US" sz="1359">
                <a:solidFill>
                  <a:srgbClr val="000000"/>
                </a:solidFill>
                <a:latin typeface="Glacial Indifference"/>
                <a:ea typeface="Glacial Indifference"/>
                <a:cs typeface="Glacial Indifference"/>
                <a:sym typeface="Glacial Indifference"/>
              </a:rPr>
              <a:t>Full face</a:t>
            </a:r>
          </a:p>
          <a:p>
            <a:pPr algn="l" marL="293623" indent="-146812" lvl="1">
              <a:lnSpc>
                <a:spcPts val="1903"/>
              </a:lnSpc>
              <a:buFont typeface="Arial"/>
              <a:buChar char="•"/>
            </a:pPr>
            <a:r>
              <a:rPr lang="en-US" sz="1359">
                <a:solidFill>
                  <a:srgbClr val="000000"/>
                </a:solidFill>
                <a:latin typeface="Glacial Indifference"/>
                <a:ea typeface="Glacial Indifference"/>
                <a:cs typeface="Glacial Indifference"/>
                <a:sym typeface="Glacial Indifference"/>
              </a:rPr>
              <a:t>Remain at the start and end point (muscle attachments) for 3 seconds</a:t>
            </a:r>
          </a:p>
          <a:p>
            <a:pPr algn="l" marL="293623" indent="-146812" lvl="1">
              <a:lnSpc>
                <a:spcPts val="1903"/>
              </a:lnSpc>
              <a:buFont typeface="Arial"/>
              <a:buChar char="•"/>
            </a:pPr>
            <a:r>
              <a:rPr lang="en-US" sz="1359">
                <a:solidFill>
                  <a:srgbClr val="000000"/>
                </a:solidFill>
                <a:latin typeface="Glacial Indifference"/>
                <a:ea typeface="Glacial Indifference"/>
                <a:cs typeface="Glacial Indifference"/>
                <a:sym typeface="Glacial Indifference"/>
              </a:rPr>
              <a:t>At least 3 passages and on the 'problem' zones several passages</a:t>
            </a:r>
          </a:p>
        </p:txBody>
      </p:sp>
      <p:sp>
        <p:nvSpPr>
          <p:cNvPr name="Freeform 10" id="10"/>
          <p:cNvSpPr/>
          <p:nvPr/>
        </p:nvSpPr>
        <p:spPr>
          <a:xfrm flipH="false" flipV="false" rot="0">
            <a:off x="2633296" y="6168960"/>
            <a:ext cx="1448076" cy="1448076"/>
          </a:xfrm>
          <a:custGeom>
            <a:avLst/>
            <a:gdLst/>
            <a:ahLst/>
            <a:cxnLst/>
            <a:rect r="r" b="b" t="t" l="l"/>
            <a:pathLst>
              <a:path h="1448076" w="1448076">
                <a:moveTo>
                  <a:pt x="0" y="0"/>
                </a:moveTo>
                <a:lnTo>
                  <a:pt x="1448076" y="0"/>
                </a:lnTo>
                <a:lnTo>
                  <a:pt x="1448076" y="1448076"/>
                </a:lnTo>
                <a:lnTo>
                  <a:pt x="0" y="144807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11" id="11"/>
          <p:cNvSpPr/>
          <p:nvPr/>
        </p:nvSpPr>
        <p:spPr>
          <a:xfrm flipH="false" flipV="false" rot="0">
            <a:off x="3591067" y="5980027"/>
            <a:ext cx="1825941" cy="1825941"/>
          </a:xfrm>
          <a:custGeom>
            <a:avLst/>
            <a:gdLst/>
            <a:ahLst/>
            <a:cxnLst/>
            <a:rect r="r" b="b" t="t" l="l"/>
            <a:pathLst>
              <a:path h="1825941" w="1825941">
                <a:moveTo>
                  <a:pt x="0" y="0"/>
                </a:moveTo>
                <a:lnTo>
                  <a:pt x="1825941" y="0"/>
                </a:lnTo>
                <a:lnTo>
                  <a:pt x="1825941" y="1825941"/>
                </a:lnTo>
                <a:lnTo>
                  <a:pt x="0" y="182594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2" id="12"/>
          <p:cNvSpPr txBox="true"/>
          <p:nvPr/>
        </p:nvSpPr>
        <p:spPr>
          <a:xfrm rot="0">
            <a:off x="756000" y="2754862"/>
            <a:ext cx="6048000" cy="2329688"/>
          </a:xfrm>
          <a:prstGeom prst="rect">
            <a:avLst/>
          </a:prstGeom>
        </p:spPr>
        <p:txBody>
          <a:bodyPr anchor="t" rtlCol="false" tIns="0" lIns="0" bIns="0" rIns="0">
            <a:spAutoFit/>
          </a:bodyPr>
          <a:lstStyle/>
          <a:p>
            <a:pPr algn="l">
              <a:lnSpc>
                <a:spcPts val="1903"/>
              </a:lnSpc>
            </a:pPr>
            <a:r>
              <a:rPr lang="en-US" sz="1359">
                <a:solidFill>
                  <a:srgbClr val="000000"/>
                </a:solidFill>
                <a:latin typeface="Glacial Indifference"/>
                <a:ea typeface="Glacial Indifference"/>
                <a:cs typeface="Glacial Indifference"/>
                <a:sym typeface="Glacial Indifference"/>
              </a:rPr>
              <a:t>Step 1.</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RED = 'PLUS mode' +</a:t>
            </a:r>
          </a:p>
          <a:p>
            <a:pPr algn="l">
              <a:lnSpc>
                <a:spcPts val="1903"/>
              </a:lnSpc>
            </a:pPr>
          </a:p>
          <a:p>
            <a:pPr algn="l" marL="293623" indent="-146812" lvl="1">
              <a:lnSpc>
                <a:spcPts val="1903"/>
              </a:lnSpc>
              <a:buFont typeface="Arial"/>
              <a:buChar char="•"/>
            </a:pPr>
            <a:r>
              <a:rPr lang="en-US" sz="1359">
                <a:solidFill>
                  <a:srgbClr val="000000"/>
                </a:solidFill>
                <a:latin typeface="Glacial Indifference"/>
                <a:ea typeface="Glacial Indifference"/>
                <a:cs typeface="Glacial Indifference"/>
                <a:sym typeface="Glacial Indifference"/>
              </a:rPr>
              <a:t>Apply with strokes</a:t>
            </a:r>
          </a:p>
          <a:p>
            <a:pPr algn="l" marL="293623" indent="-146812" lvl="1">
              <a:lnSpc>
                <a:spcPts val="1903"/>
              </a:lnSpc>
              <a:buFont typeface="Arial"/>
              <a:buChar char="•"/>
            </a:pPr>
            <a:r>
              <a:rPr lang="en-US" sz="1359">
                <a:solidFill>
                  <a:srgbClr val="000000"/>
                </a:solidFill>
                <a:latin typeface="Glacial Indifference"/>
                <a:ea typeface="Glacial Indifference"/>
                <a:cs typeface="Glacial Indifference"/>
                <a:sym typeface="Glacial Indifference"/>
              </a:rPr>
              <a:t>Full face</a:t>
            </a:r>
          </a:p>
          <a:p>
            <a:pPr algn="l" marL="293623" indent="-146812" lvl="1">
              <a:lnSpc>
                <a:spcPts val="1903"/>
              </a:lnSpc>
              <a:buFont typeface="Arial"/>
              <a:buChar char="•"/>
            </a:pPr>
            <a:r>
              <a:rPr lang="en-US" sz="1359">
                <a:solidFill>
                  <a:srgbClr val="000000"/>
                </a:solidFill>
                <a:latin typeface="Glacial Indifference"/>
                <a:ea typeface="Glacial Indifference"/>
                <a:cs typeface="Glacial Indifference"/>
                <a:sym typeface="Glacial Indifference"/>
              </a:rPr>
              <a:t>2 passages</a:t>
            </a:r>
          </a:p>
          <a:p>
            <a:pPr algn="l" marL="293623" indent="-146812" lvl="1">
              <a:lnSpc>
                <a:spcPts val="1903"/>
              </a:lnSpc>
              <a:buFont typeface="Arial"/>
              <a:buChar char="•"/>
            </a:pPr>
            <a:r>
              <a:rPr lang="en-US" sz="1359">
                <a:solidFill>
                  <a:srgbClr val="000000"/>
                </a:solidFill>
                <a:latin typeface="Glacial Indifference"/>
                <a:ea typeface="Glacial Indifference"/>
                <a:cs typeface="Glacial Indifference"/>
                <a:sym typeface="Glacial Indifference"/>
              </a:rPr>
              <a:t>Serves as preparation for 'Alternate mode'</a:t>
            </a:r>
          </a:p>
          <a:p>
            <a:pPr algn="l">
              <a:lnSpc>
                <a:spcPts val="1679"/>
              </a:lnSpc>
            </a:pPr>
          </a:p>
          <a:p>
            <a:pPr algn="l">
              <a:lnSpc>
                <a:spcPts val="1679"/>
              </a:lnSpc>
            </a:pPr>
            <a:r>
              <a:rPr lang="en-US" sz="1200">
                <a:solidFill>
                  <a:srgbClr val="000000"/>
                </a:solidFill>
                <a:latin typeface="Almarai"/>
                <a:ea typeface="Almarai"/>
                <a:cs typeface="Almarai"/>
                <a:sym typeface="Almarai"/>
              </a:rPr>
              <a:t> </a:t>
            </a:r>
          </a:p>
        </p:txBody>
      </p:sp>
      <p:sp>
        <p:nvSpPr>
          <p:cNvPr name="TextBox 13" id="13"/>
          <p:cNvSpPr txBox="true"/>
          <p:nvPr/>
        </p:nvSpPr>
        <p:spPr>
          <a:xfrm rot="0">
            <a:off x="2633296" y="746475"/>
            <a:ext cx="2293408" cy="248767"/>
          </a:xfrm>
          <a:prstGeom prst="rect">
            <a:avLst/>
          </a:prstGeom>
        </p:spPr>
        <p:txBody>
          <a:bodyPr anchor="t" rtlCol="false" tIns="0" lIns="0" bIns="0" rIns="0">
            <a:spAutoFit/>
          </a:bodyPr>
          <a:lstStyle/>
          <a:p>
            <a:pPr algn="ctr">
              <a:lnSpc>
                <a:spcPts val="1859"/>
              </a:lnSpc>
            </a:pPr>
            <a:r>
              <a:rPr lang="en-US" sz="1575">
                <a:solidFill>
                  <a:srgbClr val="000000"/>
                </a:solidFill>
                <a:latin typeface="Glacial Indifference"/>
                <a:ea typeface="Glacial Indifference"/>
                <a:cs typeface="Glacial Indifference"/>
                <a:sym typeface="Glacial Indifference"/>
              </a:rPr>
              <a:t>Modus Bioref Device</a:t>
            </a:r>
          </a:p>
        </p:txBody>
      </p:sp>
    </p:spTree>
  </p:cSld>
  <p:clrMapOvr>
    <a:masterClrMapping/>
  </p:clrMapOvr>
</p:sld>
</file>

<file path=ppt/slides/slide68.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sp>
        <p:nvSpPr>
          <p:cNvPr name="Freeform 2" id="2"/>
          <p:cNvSpPr/>
          <p:nvPr/>
        </p:nvSpPr>
        <p:spPr>
          <a:xfrm flipH="false" flipV="false" rot="0">
            <a:off x="-1990634" y="-1016564"/>
            <a:ext cx="10013044" cy="15028959"/>
          </a:xfrm>
          <a:custGeom>
            <a:avLst/>
            <a:gdLst/>
            <a:ahLst/>
            <a:cxnLst/>
            <a:rect r="r" b="b" t="t" l="l"/>
            <a:pathLst>
              <a:path h="15028959" w="10013044">
                <a:moveTo>
                  <a:pt x="0" y="0"/>
                </a:moveTo>
                <a:lnTo>
                  <a:pt x="10013044" y="0"/>
                </a:lnTo>
                <a:lnTo>
                  <a:pt x="10013044" y="15028959"/>
                </a:lnTo>
                <a:lnTo>
                  <a:pt x="0" y="15028959"/>
                </a:lnTo>
                <a:lnTo>
                  <a:pt x="0" y="0"/>
                </a:lnTo>
                <a:close/>
              </a:path>
            </a:pathLst>
          </a:custGeom>
          <a:blipFill>
            <a:blip r:embed="rId2"/>
            <a:stretch>
              <a:fillRect l="0" t="0" r="0" b="0"/>
            </a:stretch>
          </a:blipFill>
        </p:spPr>
      </p:sp>
    </p:spTree>
  </p:cSld>
  <p:clrMapOvr>
    <a:masterClrMapping/>
  </p:clrMapOvr>
</p:sld>
</file>

<file path=ppt/slides/slide69.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sp>
        <p:nvSpPr>
          <p:cNvPr name="Freeform 2" id="2"/>
          <p:cNvSpPr/>
          <p:nvPr/>
        </p:nvSpPr>
        <p:spPr>
          <a:xfrm flipH="false" flipV="false" rot="0">
            <a:off x="-2552727" y="-1327514"/>
            <a:ext cx="12665454" cy="19010062"/>
          </a:xfrm>
          <a:custGeom>
            <a:avLst/>
            <a:gdLst/>
            <a:ahLst/>
            <a:cxnLst/>
            <a:rect r="r" b="b" t="t" l="l"/>
            <a:pathLst>
              <a:path h="19010062" w="12665454">
                <a:moveTo>
                  <a:pt x="0" y="0"/>
                </a:moveTo>
                <a:lnTo>
                  <a:pt x="12665454" y="0"/>
                </a:lnTo>
                <a:lnTo>
                  <a:pt x="12665454" y="19010061"/>
                </a:lnTo>
                <a:lnTo>
                  <a:pt x="0" y="19010061"/>
                </a:lnTo>
                <a:lnTo>
                  <a:pt x="0" y="0"/>
                </a:lnTo>
                <a:close/>
              </a:path>
            </a:pathLst>
          </a:custGeom>
          <a:blipFill>
            <a:blip r:embed="rId2"/>
            <a:stretch>
              <a:fillRect l="0" t="0" r="0" b="0"/>
            </a:stretch>
          </a:blipFill>
        </p:spPr>
      </p:sp>
    </p:spTree>
  </p:cSld>
  <p:clrMapOvr>
    <a:masterClrMapping/>
  </p:clrMapOvr>
</p:sld>
</file>

<file path=ppt/slides/slide7.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5433892"/>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F0EDEA">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251190"/>
            <a:ext cx="7123825" cy="5094810"/>
            <a:chOff x="0" y="0"/>
            <a:chExt cx="2553018" cy="1825865"/>
          </a:xfrm>
        </p:grpSpPr>
        <p:sp>
          <p:nvSpPr>
            <p:cNvPr name="Freeform 6" id="6"/>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7" id="7"/>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8" id="8"/>
          <p:cNvSpPr txBox="true"/>
          <p:nvPr/>
        </p:nvSpPr>
        <p:spPr>
          <a:xfrm rot="0">
            <a:off x="756000" y="736950"/>
            <a:ext cx="6048000" cy="4819701"/>
          </a:xfrm>
          <a:prstGeom prst="rect">
            <a:avLst/>
          </a:prstGeom>
        </p:spPr>
        <p:txBody>
          <a:bodyPr anchor="t" rtlCol="false" tIns="0" lIns="0" bIns="0" rIns="0">
            <a:spAutoFit/>
          </a:bodyPr>
          <a:lstStyle/>
          <a:p>
            <a:pPr algn="l">
              <a:lnSpc>
                <a:spcPts val="1781"/>
              </a:lnSpc>
            </a:pPr>
            <a:r>
              <a:rPr lang="en-US" sz="1359" spc="27">
                <a:solidFill>
                  <a:srgbClr val="000000"/>
                </a:solidFill>
                <a:latin typeface="Glacial Indifference"/>
                <a:ea typeface="Glacial Indifference"/>
                <a:cs typeface="Glacial Indifference"/>
                <a:sym typeface="Glacial Indifference"/>
              </a:rPr>
              <a:t>Acne has several possible causes: </a:t>
            </a:r>
          </a:p>
          <a:p>
            <a:pPr algn="l">
              <a:lnSpc>
                <a:spcPts val="1781"/>
              </a:lnSpc>
            </a:pPr>
          </a:p>
          <a:p>
            <a:pPr algn="l">
              <a:lnSpc>
                <a:spcPts val="1781"/>
              </a:lnSpc>
            </a:pPr>
            <a:r>
              <a:rPr lang="en-US" sz="1359" spc="27">
                <a:solidFill>
                  <a:srgbClr val="000000"/>
                </a:solidFill>
                <a:latin typeface="Glacial Indifference"/>
                <a:ea typeface="Glacial Indifference"/>
                <a:cs typeface="Glacial Indifference"/>
                <a:sym typeface="Glacial Indifference"/>
              </a:rPr>
              <a:t>Clogged pores</a:t>
            </a:r>
          </a:p>
          <a:p>
            <a:pPr algn="l">
              <a:lnSpc>
                <a:spcPts val="1781"/>
              </a:lnSpc>
            </a:pPr>
            <a:r>
              <a:rPr lang="en-US" sz="1359" spc="27">
                <a:solidFill>
                  <a:srgbClr val="000000"/>
                </a:solidFill>
                <a:latin typeface="Glacial Indifference"/>
                <a:ea typeface="Glacial Indifference"/>
                <a:cs typeface="Glacial Indifference"/>
                <a:sym typeface="Glacial Indifference"/>
              </a:rPr>
              <a:t>Overproduction of sebum </a:t>
            </a:r>
          </a:p>
          <a:p>
            <a:pPr algn="l">
              <a:lnSpc>
                <a:spcPts val="1781"/>
              </a:lnSpc>
            </a:pPr>
            <a:r>
              <a:rPr lang="en-US" sz="1359" spc="27">
                <a:solidFill>
                  <a:srgbClr val="000000"/>
                </a:solidFill>
                <a:latin typeface="Glacial Indifference"/>
                <a:ea typeface="Glacial Indifference"/>
                <a:cs typeface="Glacial Indifference"/>
                <a:sym typeface="Glacial Indifference"/>
              </a:rPr>
              <a:t>Inflammation caused by P. acnes</a:t>
            </a:r>
          </a:p>
          <a:p>
            <a:pPr algn="l">
              <a:lnSpc>
                <a:spcPts val="1781"/>
              </a:lnSpc>
            </a:pPr>
            <a:r>
              <a:rPr lang="en-US" sz="1359" spc="27">
                <a:solidFill>
                  <a:srgbClr val="000000"/>
                </a:solidFill>
                <a:latin typeface="Glacial Indifference"/>
                <a:ea typeface="Glacial Indifference"/>
                <a:cs typeface="Glacial Indifference"/>
                <a:sym typeface="Glacial Indifference"/>
              </a:rPr>
              <a:t>Use of products with high ph levels</a:t>
            </a:r>
          </a:p>
          <a:p>
            <a:pPr algn="l">
              <a:lnSpc>
                <a:spcPts val="1781"/>
              </a:lnSpc>
            </a:pPr>
            <a:r>
              <a:rPr lang="en-US" sz="1359" spc="27">
                <a:solidFill>
                  <a:srgbClr val="000000"/>
                </a:solidFill>
                <a:latin typeface="Glacial Indifference"/>
                <a:ea typeface="Glacial Indifference"/>
                <a:cs typeface="Glacial Indifference"/>
                <a:sym typeface="Glacial Indifference"/>
              </a:rPr>
              <a:t>Stress</a:t>
            </a:r>
          </a:p>
          <a:p>
            <a:pPr algn="l">
              <a:lnSpc>
                <a:spcPts val="1781"/>
              </a:lnSpc>
            </a:pPr>
            <a:r>
              <a:rPr lang="en-US" sz="1359" spc="27">
                <a:solidFill>
                  <a:srgbClr val="000000"/>
                </a:solidFill>
                <a:latin typeface="Glacial Indifference"/>
                <a:ea typeface="Glacial Indifference"/>
                <a:cs typeface="Glacial Indifference"/>
                <a:sym typeface="Glacial Indifference"/>
              </a:rPr>
              <a:t>Increased levels of androgens </a:t>
            </a:r>
          </a:p>
          <a:p>
            <a:pPr algn="l">
              <a:lnSpc>
                <a:spcPts val="1781"/>
              </a:lnSpc>
            </a:pPr>
            <a:r>
              <a:rPr lang="en-US" sz="1359" spc="27">
                <a:solidFill>
                  <a:srgbClr val="000000"/>
                </a:solidFill>
                <a:latin typeface="Glacial Indifference"/>
                <a:ea typeface="Glacial Indifference"/>
                <a:cs typeface="Glacial Indifference"/>
                <a:sym typeface="Glacial Indifference"/>
              </a:rPr>
              <a:t>Disturbed skin microbiome</a:t>
            </a:r>
          </a:p>
          <a:p>
            <a:pPr algn="l">
              <a:lnSpc>
                <a:spcPts val="1781"/>
              </a:lnSpc>
            </a:pPr>
            <a:r>
              <a:rPr lang="en-US" sz="1359" spc="27">
                <a:solidFill>
                  <a:srgbClr val="000000"/>
                </a:solidFill>
                <a:latin typeface="Glacial Indifference"/>
                <a:ea typeface="Glacial Indifference"/>
                <a:cs typeface="Glacial Indifference"/>
                <a:sym typeface="Glacial Indifference"/>
              </a:rPr>
              <a:t>Hereditary</a:t>
            </a:r>
          </a:p>
          <a:p>
            <a:pPr algn="l">
              <a:lnSpc>
                <a:spcPts val="1781"/>
              </a:lnSpc>
            </a:pPr>
            <a:r>
              <a:rPr lang="en-US" sz="1359" spc="27">
                <a:solidFill>
                  <a:srgbClr val="000000"/>
                </a:solidFill>
                <a:latin typeface="Glacial Indifference"/>
                <a:ea typeface="Glacial Indifference"/>
                <a:cs typeface="Glacial Indifference"/>
                <a:sym typeface="Glacial Indifference"/>
              </a:rPr>
              <a:t>Medication such as testosterone</a:t>
            </a:r>
          </a:p>
          <a:p>
            <a:pPr algn="l">
              <a:lnSpc>
                <a:spcPts val="1781"/>
              </a:lnSpc>
            </a:pPr>
            <a:r>
              <a:rPr lang="en-US" sz="1359" spc="27">
                <a:solidFill>
                  <a:srgbClr val="000000"/>
                </a:solidFill>
                <a:latin typeface="Glacial Indifference"/>
                <a:ea typeface="Glacial Indifference"/>
                <a:cs typeface="Glacial Indifference"/>
                <a:sym typeface="Glacial Indifference"/>
              </a:rPr>
              <a:t>Hormones (often around chin and jawline)</a:t>
            </a:r>
          </a:p>
          <a:p>
            <a:pPr algn="l">
              <a:lnSpc>
                <a:spcPts val="1781"/>
              </a:lnSpc>
            </a:pPr>
          </a:p>
          <a:p>
            <a:pPr algn="l">
              <a:lnSpc>
                <a:spcPts val="1781"/>
              </a:lnSpc>
            </a:pPr>
            <a:r>
              <a:rPr lang="en-US" sz="1359" spc="27">
                <a:solidFill>
                  <a:srgbClr val="000000"/>
                </a:solidFill>
                <a:latin typeface="Glacial Indifference"/>
                <a:ea typeface="Glacial Indifference"/>
                <a:cs typeface="Glacial Indifference"/>
                <a:sym typeface="Glacial Indifference"/>
              </a:rPr>
              <a:t>Often it's a combination.</a:t>
            </a:r>
          </a:p>
          <a:p>
            <a:pPr algn="l">
              <a:lnSpc>
                <a:spcPts val="1781"/>
              </a:lnSpc>
            </a:pPr>
            <a:r>
              <a:rPr lang="en-US" sz="1359" spc="27">
                <a:solidFill>
                  <a:srgbClr val="000000"/>
                </a:solidFill>
                <a:latin typeface="Glacial Indifference"/>
                <a:ea typeface="Glacial Indifference"/>
                <a:cs typeface="Glacial Indifference"/>
                <a:sym typeface="Glacial Indifference"/>
              </a:rPr>
              <a:t>When pores become clogged, sebum cannot leave the sebaceous glands and accumulates.</a:t>
            </a:r>
          </a:p>
          <a:p>
            <a:pPr algn="l">
              <a:lnSpc>
                <a:spcPts val="1781"/>
              </a:lnSpc>
            </a:pPr>
          </a:p>
          <a:p>
            <a:pPr algn="l">
              <a:lnSpc>
                <a:spcPts val="1781"/>
              </a:lnSpc>
            </a:pPr>
            <a:r>
              <a:rPr lang="en-US" sz="1359" spc="27">
                <a:solidFill>
                  <a:srgbClr val="000000"/>
                </a:solidFill>
                <a:latin typeface="Glacial Indifference"/>
                <a:ea typeface="Glacial Indifference"/>
                <a:cs typeface="Glacial Indifference"/>
                <a:sym typeface="Glacial Indifference"/>
              </a:rPr>
              <a:t>Germs that are barely detectable under normal circumstances start to proliferate in the sebaceous glands and pores. This leads to inflammation.</a:t>
            </a:r>
          </a:p>
          <a:p>
            <a:pPr algn="l">
              <a:lnSpc>
                <a:spcPts val="1781"/>
              </a:lnSpc>
            </a:pPr>
            <a:r>
              <a:rPr lang="en-US" sz="1359" spc="27">
                <a:solidFill>
                  <a:srgbClr val="000000"/>
                </a:solidFill>
                <a:latin typeface="Glacial Indifference"/>
                <a:ea typeface="Glacial Indifference"/>
                <a:cs typeface="Glacial Indifference"/>
                <a:sym typeface="Glacial Indifference"/>
              </a:rPr>
              <a:t>The germ responsible is called Propionibacterium acnes, or P. acnes for short.</a:t>
            </a:r>
          </a:p>
          <a:p>
            <a:pPr algn="l">
              <a:lnSpc>
                <a:spcPts val="1781"/>
              </a:lnSpc>
            </a:pPr>
          </a:p>
          <a:p>
            <a:pPr algn="l">
              <a:lnSpc>
                <a:spcPts val="1781"/>
              </a:lnSpc>
            </a:pPr>
          </a:p>
        </p:txBody>
      </p:sp>
      <p:sp>
        <p:nvSpPr>
          <p:cNvPr name="TextBox 9" id="9"/>
          <p:cNvSpPr txBox="true"/>
          <p:nvPr/>
        </p:nvSpPr>
        <p:spPr>
          <a:xfrm rot="0">
            <a:off x="1044725" y="5841590"/>
            <a:ext cx="4996231" cy="438201"/>
          </a:xfrm>
          <a:prstGeom prst="rect">
            <a:avLst/>
          </a:prstGeom>
        </p:spPr>
        <p:txBody>
          <a:bodyPr anchor="t" rtlCol="false" tIns="0" lIns="0" bIns="0" rIns="0">
            <a:spAutoFit/>
          </a:bodyPr>
          <a:lstStyle/>
          <a:p>
            <a:pPr algn="ctr">
              <a:lnSpc>
                <a:spcPts val="1781"/>
              </a:lnSpc>
            </a:pPr>
            <a:r>
              <a:rPr lang="en-US" sz="1359" spc="27">
                <a:solidFill>
                  <a:srgbClr val="000000"/>
                </a:solidFill>
                <a:latin typeface="Glacial Indifference"/>
                <a:ea typeface="Glacial Indifference"/>
                <a:cs typeface="Glacial Indifference"/>
                <a:sym typeface="Glacial Indifference"/>
              </a:rPr>
              <a:t>Extra tips:</a:t>
            </a:r>
          </a:p>
          <a:p>
            <a:pPr algn="ctr">
              <a:lnSpc>
                <a:spcPts val="1781"/>
              </a:lnSpc>
            </a:pPr>
          </a:p>
        </p:txBody>
      </p:sp>
      <p:sp>
        <p:nvSpPr>
          <p:cNvPr name="TextBox 10" id="10"/>
          <p:cNvSpPr txBox="true"/>
          <p:nvPr/>
        </p:nvSpPr>
        <p:spPr>
          <a:xfrm rot="0">
            <a:off x="756000" y="7095447"/>
            <a:ext cx="5573682" cy="1971726"/>
          </a:xfrm>
          <a:prstGeom prst="rect">
            <a:avLst/>
          </a:prstGeom>
        </p:spPr>
        <p:txBody>
          <a:bodyPr anchor="t" rtlCol="false" tIns="0" lIns="0" bIns="0" rIns="0">
            <a:spAutoFit/>
          </a:bodyPr>
          <a:lstStyle/>
          <a:p>
            <a:pPr algn="l" marL="293623" indent="-146812" lvl="1">
              <a:lnSpc>
                <a:spcPts val="1781"/>
              </a:lnSpc>
              <a:buFont typeface="Arial"/>
              <a:buChar char="•"/>
            </a:pPr>
            <a:r>
              <a:rPr lang="en-US" sz="1359" spc="27">
                <a:solidFill>
                  <a:srgbClr val="000000"/>
                </a:solidFill>
                <a:latin typeface="Glacial Indifference"/>
                <a:ea typeface="Glacial Indifference"/>
                <a:cs typeface="Glacial Indifference"/>
                <a:sym typeface="Glacial Indifference"/>
              </a:rPr>
              <a:t>Take Zincotabs every morning. Available at pharmacies.</a:t>
            </a:r>
          </a:p>
          <a:p>
            <a:pPr algn="l" marL="293623" indent="-146812" lvl="1">
              <a:lnSpc>
                <a:spcPts val="1781"/>
              </a:lnSpc>
              <a:buFont typeface="Arial"/>
              <a:buChar char="•"/>
            </a:pPr>
            <a:r>
              <a:rPr lang="en-US" sz="1359" spc="27">
                <a:solidFill>
                  <a:srgbClr val="000000"/>
                </a:solidFill>
                <a:latin typeface="Glacial Indifference"/>
                <a:ea typeface="Glacial Indifference"/>
                <a:cs typeface="Glacial Indifference"/>
                <a:sym typeface="Glacial Indifference"/>
              </a:rPr>
              <a:t>Avoid: wheat, lactose, preservatives, refined sugars, spicy foods, sugars and citrus fruits.</a:t>
            </a:r>
          </a:p>
          <a:p>
            <a:pPr algn="l" marL="293623" indent="-146812" lvl="1">
              <a:lnSpc>
                <a:spcPts val="1781"/>
              </a:lnSpc>
              <a:buFont typeface="Arial"/>
              <a:buChar char="•"/>
            </a:pPr>
            <a:r>
              <a:rPr lang="en-US" sz="1359" spc="27">
                <a:solidFill>
                  <a:srgbClr val="000000"/>
                </a:solidFill>
                <a:latin typeface="Glacial Indifference"/>
                <a:ea typeface="Glacial Indifference"/>
                <a:cs typeface="Glacial Indifference"/>
                <a:sym typeface="Glacial Indifference"/>
              </a:rPr>
              <a:t>Use only mineral makeup (for example, EMITE makeup).</a:t>
            </a:r>
          </a:p>
          <a:p>
            <a:pPr algn="l" marL="293623" indent="-146812" lvl="1">
              <a:lnSpc>
                <a:spcPts val="1781"/>
              </a:lnSpc>
              <a:buFont typeface="Arial"/>
              <a:buChar char="•"/>
            </a:pPr>
            <a:r>
              <a:rPr lang="en-US" sz="1359" spc="27">
                <a:solidFill>
                  <a:srgbClr val="000000"/>
                </a:solidFill>
                <a:latin typeface="Glacial Indifference"/>
                <a:ea typeface="Glacial Indifference"/>
                <a:cs typeface="Glacial Indifference"/>
                <a:sym typeface="Glacial Indifference"/>
              </a:rPr>
              <a:t>Touch the face as little as possible with the hands, due to bacteria. </a:t>
            </a:r>
          </a:p>
          <a:p>
            <a:pPr algn="l" marL="293623" indent="-146812" lvl="1">
              <a:lnSpc>
                <a:spcPts val="1781"/>
              </a:lnSpc>
              <a:buFont typeface="Arial"/>
              <a:buChar char="•"/>
            </a:pPr>
            <a:r>
              <a:rPr lang="en-US" sz="1359" spc="27">
                <a:solidFill>
                  <a:srgbClr val="000000"/>
                </a:solidFill>
                <a:latin typeface="Glacial Indifference"/>
                <a:ea typeface="Glacial Indifference"/>
                <a:cs typeface="Glacial Indifference"/>
                <a:sym typeface="Glacial Indifference"/>
              </a:rPr>
              <a:t>Disinfect the cell phone as often as possible because of bacteria. </a:t>
            </a:r>
          </a:p>
          <a:p>
            <a:pPr algn="l" marL="293623" indent="-146812" lvl="1">
              <a:lnSpc>
                <a:spcPts val="1781"/>
              </a:lnSpc>
              <a:buFont typeface="Arial"/>
              <a:buChar char="•"/>
            </a:pPr>
            <a:r>
              <a:rPr lang="en-US" sz="1359" spc="27">
                <a:solidFill>
                  <a:srgbClr val="000000"/>
                </a:solidFill>
                <a:latin typeface="Glacial Indifference"/>
                <a:ea typeface="Glacial Indifference"/>
                <a:cs typeface="Glacial Indifference"/>
                <a:sym typeface="Glacial Indifference"/>
              </a:rPr>
              <a:t>Use appropriate care at home.</a:t>
            </a:r>
          </a:p>
          <a:p>
            <a:pPr algn="l" marL="293623" indent="-146812" lvl="1">
              <a:lnSpc>
                <a:spcPts val="1781"/>
              </a:lnSpc>
              <a:buFont typeface="Arial"/>
              <a:buChar char="•"/>
            </a:pPr>
            <a:r>
              <a:rPr lang="en-US" sz="1359" spc="27">
                <a:solidFill>
                  <a:srgbClr val="000000"/>
                </a:solidFill>
                <a:latin typeface="Glacial Indifference"/>
                <a:ea typeface="Glacial Indifference"/>
                <a:cs typeface="Glacial Indifference"/>
                <a:sym typeface="Glacial Indifference"/>
              </a:rPr>
              <a:t>Avoid excessive UV exposure due to scarring.</a:t>
            </a:r>
          </a:p>
          <a:p>
            <a:pPr algn="l" marL="293623" indent="-146812" lvl="1">
              <a:lnSpc>
                <a:spcPts val="1781"/>
              </a:lnSpc>
              <a:buFont typeface="Arial"/>
              <a:buChar char="•"/>
            </a:pPr>
            <a:r>
              <a:rPr lang="en-US" sz="1359" spc="27">
                <a:solidFill>
                  <a:srgbClr val="000000"/>
                </a:solidFill>
                <a:latin typeface="Glacial Indifference"/>
                <a:ea typeface="Glacial Indifference"/>
                <a:cs typeface="Glacial Indifference"/>
                <a:sym typeface="Glacial Indifference"/>
              </a:rPr>
              <a:t>Drink at least 2 liters of water per day.</a:t>
            </a:r>
          </a:p>
        </p:txBody>
      </p:sp>
    </p:spTree>
  </p:cSld>
  <p:clrMapOvr>
    <a:masterClrMapping/>
  </p:clrMapOvr>
</p:sld>
</file>

<file path=ppt/slides/slide70.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51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5597190"/>
            <a:ext cx="7123825" cy="4783320"/>
            <a:chOff x="0" y="0"/>
            <a:chExt cx="9498434" cy="6377760"/>
          </a:xfrm>
        </p:grpSpPr>
        <p:pic>
          <p:nvPicPr>
            <p:cNvPr name="Picture 6" id="6"/>
            <p:cNvPicPr>
              <a:picLocks noChangeAspect="true"/>
            </p:cNvPicPr>
            <p:nvPr/>
          </p:nvPicPr>
          <p:blipFill>
            <a:blip r:embed="rId2"/>
            <a:srcRect l="387" t="0" r="387" b="0"/>
            <a:stretch>
              <a:fillRect/>
            </a:stretch>
          </p:blipFill>
          <p:spPr>
            <a:xfrm flipH="false" flipV="false">
              <a:off x="0" y="0"/>
              <a:ext cx="9498434" cy="6377760"/>
            </a:xfrm>
            <a:prstGeom prst="rect">
              <a:avLst/>
            </a:prstGeom>
          </p:spPr>
        </p:pic>
      </p:grpSp>
      <p:grpSp>
        <p:nvGrpSpPr>
          <p:cNvPr name="Group 7" id="7"/>
          <p:cNvGrpSpPr/>
          <p:nvPr/>
        </p:nvGrpSpPr>
        <p:grpSpPr>
          <a:xfrm rot="0">
            <a:off x="756000" y="901302"/>
            <a:ext cx="6048000" cy="1957537"/>
            <a:chOff x="0" y="0"/>
            <a:chExt cx="8064000" cy="2610050"/>
          </a:xfrm>
        </p:grpSpPr>
        <p:sp>
          <p:nvSpPr>
            <p:cNvPr name="TextBox 8" id="8"/>
            <p:cNvSpPr txBox="true"/>
            <p:nvPr/>
          </p:nvSpPr>
          <p:spPr>
            <a:xfrm rot="0">
              <a:off x="1361871" y="2211344"/>
              <a:ext cx="5340258" cy="398706"/>
            </a:xfrm>
            <a:prstGeom prst="rect">
              <a:avLst/>
            </a:prstGeom>
          </p:spPr>
          <p:txBody>
            <a:bodyPr anchor="t" rtlCol="false" tIns="0" lIns="0" bIns="0" rIns="0">
              <a:spAutoFit/>
            </a:bodyPr>
            <a:lstStyle/>
            <a:p>
              <a:pPr algn="ctr">
                <a:lnSpc>
                  <a:spcPts val="2571"/>
                </a:lnSpc>
              </a:pPr>
              <a:r>
                <a:rPr lang="en-US" sz="1836" spc="233">
                  <a:solidFill>
                    <a:srgbClr val="000000"/>
                  </a:solidFill>
                  <a:latin typeface="Glacial Indifference"/>
                  <a:ea typeface="Glacial Indifference"/>
                  <a:cs typeface="Glacial Indifference"/>
                  <a:sym typeface="Glacial Indifference"/>
                </a:rPr>
                <a:t>SUPERBOOST.CO</a:t>
              </a:r>
            </a:p>
          </p:txBody>
        </p:sp>
        <p:sp>
          <p:nvSpPr>
            <p:cNvPr name="TextBox 9" id="9"/>
            <p:cNvSpPr txBox="true"/>
            <p:nvPr/>
          </p:nvSpPr>
          <p:spPr>
            <a:xfrm rot="0">
              <a:off x="0" y="-38100"/>
              <a:ext cx="8064000" cy="1602177"/>
            </a:xfrm>
            <a:prstGeom prst="rect">
              <a:avLst/>
            </a:prstGeom>
          </p:spPr>
          <p:txBody>
            <a:bodyPr anchor="t" rtlCol="false" tIns="0" lIns="0" bIns="0" rIns="0">
              <a:spAutoFit/>
            </a:bodyPr>
            <a:lstStyle/>
            <a:p>
              <a:pPr algn="ctr">
                <a:lnSpc>
                  <a:spcPts val="4842"/>
                </a:lnSpc>
              </a:pPr>
              <a:r>
                <a:rPr lang="en-US" sz="3696" spc="73">
                  <a:solidFill>
                    <a:srgbClr val="000000"/>
                  </a:solidFill>
                  <a:latin typeface="Glacial Indifference"/>
                  <a:ea typeface="Glacial Indifference"/>
                  <a:cs typeface="Glacial Indifference"/>
                  <a:sym typeface="Glacial Indifference"/>
                </a:rPr>
                <a:t>Muscle relaxants and SuperBoost</a:t>
              </a:r>
            </a:p>
          </p:txBody>
        </p:sp>
      </p:grpSp>
    </p:spTree>
  </p:cSld>
  <p:clrMapOvr>
    <a:masterClrMapping/>
  </p:clrMapOvr>
</p:sld>
</file>

<file path=ppt/slides/slide71.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5597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F0EDEA">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1433941"/>
            <a:ext cx="7123825" cy="4735019"/>
            <a:chOff x="0" y="0"/>
            <a:chExt cx="2553018" cy="1696924"/>
          </a:xfrm>
        </p:grpSpPr>
        <p:sp>
          <p:nvSpPr>
            <p:cNvPr name="Freeform 6" id="6"/>
            <p:cNvSpPr/>
            <p:nvPr/>
          </p:nvSpPr>
          <p:spPr>
            <a:xfrm flipH="false" flipV="false" rot="0">
              <a:off x="0" y="0"/>
              <a:ext cx="2553018" cy="1696924"/>
            </a:xfrm>
            <a:custGeom>
              <a:avLst/>
              <a:gdLst/>
              <a:ahLst/>
              <a:cxnLst/>
              <a:rect r="r" b="b" t="t" l="l"/>
              <a:pathLst>
                <a:path h="1696924" w="2553018">
                  <a:moveTo>
                    <a:pt x="0" y="0"/>
                  </a:moveTo>
                  <a:lnTo>
                    <a:pt x="2553018" y="0"/>
                  </a:lnTo>
                  <a:lnTo>
                    <a:pt x="2553018" y="1696924"/>
                  </a:lnTo>
                  <a:lnTo>
                    <a:pt x="0" y="1696924"/>
                  </a:lnTo>
                  <a:close/>
                </a:path>
              </a:pathLst>
            </a:custGeom>
            <a:solidFill>
              <a:srgbClr val="C5BEA9">
                <a:alpha val="34902"/>
              </a:srgbClr>
            </a:solidFill>
            <a:ln cap="sq">
              <a:noFill/>
              <a:prstDash val="sysDot"/>
              <a:miter/>
            </a:ln>
          </p:spPr>
        </p:sp>
        <p:sp>
          <p:nvSpPr>
            <p:cNvPr name="TextBox 7" id="7"/>
            <p:cNvSpPr txBox="true"/>
            <p:nvPr/>
          </p:nvSpPr>
          <p:spPr>
            <a:xfrm>
              <a:off x="0" y="-28575"/>
              <a:ext cx="2553018" cy="1725499"/>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8" id="8"/>
          <p:cNvSpPr txBox="true"/>
          <p:nvPr/>
        </p:nvSpPr>
        <p:spPr>
          <a:xfrm rot="0">
            <a:off x="803626" y="1611998"/>
            <a:ext cx="6000374" cy="3099181"/>
          </a:xfrm>
          <a:prstGeom prst="rect">
            <a:avLst/>
          </a:prstGeom>
        </p:spPr>
        <p:txBody>
          <a:bodyPr anchor="t" rtlCol="false" tIns="0" lIns="0" bIns="0" rIns="0">
            <a:spAutoFit/>
          </a:bodyPr>
          <a:lstStyle/>
          <a:p>
            <a:pPr algn="l">
              <a:lnSpc>
                <a:spcPts val="1903"/>
              </a:lnSpc>
            </a:pPr>
            <a:r>
              <a:rPr lang="en-US" sz="1359">
                <a:solidFill>
                  <a:srgbClr val="000000"/>
                </a:solidFill>
                <a:latin typeface="Glacial Indifference"/>
                <a:ea typeface="Glacial Indifference"/>
                <a:cs typeface="Glacial Indifference"/>
                <a:sym typeface="Glacial Indifference"/>
              </a:rPr>
              <a:t>A muscle relaxant (botox) needs three weeks to build a wall between the muscle and the nerve that transmits the stimuli to the muscle. So if we start the Superboost earlier than three weeks, the botox will not work fully or at all.</a:t>
            </a: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If the client undergoes SuperBoost treatment first and then has a shot of botox placed, there is no harm.</a:t>
            </a: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 </a:t>
            </a:r>
          </a:p>
        </p:txBody>
      </p:sp>
      <p:grpSp>
        <p:nvGrpSpPr>
          <p:cNvPr name="Group 9" id="9"/>
          <p:cNvGrpSpPr>
            <a:grpSpLocks noChangeAspect="true"/>
          </p:cNvGrpSpPr>
          <p:nvPr/>
        </p:nvGrpSpPr>
        <p:grpSpPr>
          <a:xfrm rot="0">
            <a:off x="756000" y="4088584"/>
            <a:ext cx="1469566" cy="1469560"/>
            <a:chOff x="0" y="0"/>
            <a:chExt cx="6350000" cy="6349975"/>
          </a:xfrm>
        </p:grpSpPr>
        <p:sp>
          <p:nvSpPr>
            <p:cNvPr name="Freeform 10" id="10"/>
            <p:cNvSpPr/>
            <p:nvPr/>
          </p:nvSpPr>
          <p:spPr>
            <a:xfrm flipH="false" flipV="false" rot="0">
              <a:off x="0" y="0"/>
              <a:ext cx="6350000" cy="6349974"/>
            </a:xfrm>
            <a:custGeom>
              <a:avLst/>
              <a:gdLst/>
              <a:ahLst/>
              <a:cxnLst/>
              <a:rect r="r" b="b" t="t" l="l"/>
              <a:pathLst>
                <a:path h="6349974" w="635000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2"/>
              <a:stretch>
                <a:fillRect l="0" t="0" r="0" b="0"/>
              </a:stretch>
            </a:blipFill>
          </p:spPr>
        </p:sp>
      </p:grpSp>
      <p:grpSp>
        <p:nvGrpSpPr>
          <p:cNvPr name="Group 11" id="11"/>
          <p:cNvGrpSpPr>
            <a:grpSpLocks noChangeAspect="true"/>
          </p:cNvGrpSpPr>
          <p:nvPr/>
        </p:nvGrpSpPr>
        <p:grpSpPr>
          <a:xfrm rot="0">
            <a:off x="2813856" y="4088584"/>
            <a:ext cx="1547062" cy="1547056"/>
            <a:chOff x="0" y="0"/>
            <a:chExt cx="6350000" cy="6349975"/>
          </a:xfrm>
        </p:grpSpPr>
        <p:sp>
          <p:nvSpPr>
            <p:cNvPr name="Freeform 12" id="12"/>
            <p:cNvSpPr/>
            <p:nvPr/>
          </p:nvSpPr>
          <p:spPr>
            <a:xfrm flipH="false" flipV="false" rot="0">
              <a:off x="0" y="0"/>
              <a:ext cx="6350000" cy="6349974"/>
            </a:xfrm>
            <a:custGeom>
              <a:avLst/>
              <a:gdLst/>
              <a:ahLst/>
              <a:cxnLst/>
              <a:rect r="r" b="b" t="t" l="l"/>
              <a:pathLst>
                <a:path h="6349974" w="635000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3"/>
              <a:stretch>
                <a:fillRect l="-16666" t="0" r="-16666" b="0"/>
              </a:stretch>
            </a:blipFill>
          </p:spPr>
        </p:sp>
      </p:grpSp>
      <p:sp>
        <p:nvSpPr>
          <p:cNvPr name="Freeform 13" id="13"/>
          <p:cNvSpPr/>
          <p:nvPr/>
        </p:nvSpPr>
        <p:spPr>
          <a:xfrm flipH="false" flipV="false" rot="0">
            <a:off x="3038825" y="4433566"/>
            <a:ext cx="1097125" cy="934588"/>
          </a:xfrm>
          <a:custGeom>
            <a:avLst/>
            <a:gdLst/>
            <a:ahLst/>
            <a:cxnLst/>
            <a:rect r="r" b="b" t="t" l="l"/>
            <a:pathLst>
              <a:path h="934588" w="1097125">
                <a:moveTo>
                  <a:pt x="0" y="0"/>
                </a:moveTo>
                <a:lnTo>
                  <a:pt x="1097125" y="0"/>
                </a:lnTo>
                <a:lnTo>
                  <a:pt x="1097125" y="934588"/>
                </a:lnTo>
                <a:lnTo>
                  <a:pt x="0" y="934588"/>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14" id="14"/>
          <p:cNvGrpSpPr>
            <a:grpSpLocks noChangeAspect="true"/>
          </p:cNvGrpSpPr>
          <p:nvPr/>
        </p:nvGrpSpPr>
        <p:grpSpPr>
          <a:xfrm rot="0">
            <a:off x="5103095" y="4134218"/>
            <a:ext cx="1455794" cy="1455788"/>
            <a:chOff x="0" y="0"/>
            <a:chExt cx="6350000" cy="6349975"/>
          </a:xfrm>
        </p:grpSpPr>
        <p:sp>
          <p:nvSpPr>
            <p:cNvPr name="Freeform 15" id="15"/>
            <p:cNvSpPr/>
            <p:nvPr/>
          </p:nvSpPr>
          <p:spPr>
            <a:xfrm flipH="false" flipV="false" rot="0">
              <a:off x="0" y="0"/>
              <a:ext cx="6350000" cy="6349974"/>
            </a:xfrm>
            <a:custGeom>
              <a:avLst/>
              <a:gdLst/>
              <a:ahLst/>
              <a:cxnLst/>
              <a:rect r="r" b="b" t="t" l="l"/>
              <a:pathLst>
                <a:path h="6349974" w="635000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6"/>
              <a:stretch>
                <a:fillRect l="0" t="-25259" r="0" b="-25259"/>
              </a:stretch>
            </a:blipFill>
          </p:spPr>
        </p:sp>
      </p:grpSp>
      <p:sp>
        <p:nvSpPr>
          <p:cNvPr name="Freeform 16" id="16"/>
          <p:cNvSpPr/>
          <p:nvPr/>
        </p:nvSpPr>
        <p:spPr>
          <a:xfrm flipH="false" flipV="false" rot="0">
            <a:off x="2697661" y="3473515"/>
            <a:ext cx="548563" cy="483732"/>
          </a:xfrm>
          <a:custGeom>
            <a:avLst/>
            <a:gdLst/>
            <a:ahLst/>
            <a:cxnLst/>
            <a:rect r="r" b="b" t="t" l="l"/>
            <a:pathLst>
              <a:path h="483732" w="548563">
                <a:moveTo>
                  <a:pt x="0" y="0"/>
                </a:moveTo>
                <a:lnTo>
                  <a:pt x="548562" y="0"/>
                </a:lnTo>
                <a:lnTo>
                  <a:pt x="548562" y="483732"/>
                </a:lnTo>
                <a:lnTo>
                  <a:pt x="0" y="483732"/>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17" id="17"/>
          <p:cNvSpPr txBox="true"/>
          <p:nvPr/>
        </p:nvSpPr>
        <p:spPr>
          <a:xfrm rot="0">
            <a:off x="779813" y="3677281"/>
            <a:ext cx="6000374" cy="1501013"/>
          </a:xfrm>
          <a:prstGeom prst="rect">
            <a:avLst/>
          </a:prstGeom>
        </p:spPr>
        <p:txBody>
          <a:bodyPr anchor="t" rtlCol="false" tIns="0" lIns="0" bIns="0" rIns="0">
            <a:spAutoFit/>
          </a:bodyPr>
          <a:lstStyle/>
          <a:p>
            <a:pPr algn="l">
              <a:lnSpc>
                <a:spcPts val="1903"/>
              </a:lnSpc>
            </a:pPr>
            <a:r>
              <a:rPr lang="en-US" sz="1359">
                <a:solidFill>
                  <a:srgbClr val="000000"/>
                </a:solidFill>
                <a:latin typeface="Glacial Indifference"/>
                <a:ea typeface="Glacial Indifference"/>
                <a:cs typeface="Glacial Indifference"/>
                <a:sym typeface="Glacial Indifference"/>
              </a:rPr>
              <a:t>Muscle Relaxant (botox)</a:t>
            </a: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r>
              <a:rPr lang="en-US" sz="1200">
                <a:solidFill>
                  <a:srgbClr val="000000"/>
                </a:solidFill>
                <a:latin typeface="Almarai"/>
                <a:ea typeface="Almarai"/>
                <a:cs typeface="Almarai"/>
                <a:sym typeface="Almarai"/>
              </a:rPr>
              <a:t> </a:t>
            </a:r>
          </a:p>
        </p:txBody>
      </p:sp>
      <p:sp>
        <p:nvSpPr>
          <p:cNvPr name="TextBox 18" id="18"/>
          <p:cNvSpPr txBox="true"/>
          <p:nvPr/>
        </p:nvSpPr>
        <p:spPr>
          <a:xfrm rot="0">
            <a:off x="803626" y="6981282"/>
            <a:ext cx="6000374" cy="241681"/>
          </a:xfrm>
          <a:prstGeom prst="rect">
            <a:avLst/>
          </a:prstGeom>
        </p:spPr>
        <p:txBody>
          <a:bodyPr anchor="t" rtlCol="false" tIns="0" lIns="0" bIns="0" rIns="0">
            <a:spAutoFit/>
          </a:bodyPr>
          <a:lstStyle/>
          <a:p>
            <a:pPr algn="l">
              <a:lnSpc>
                <a:spcPts val="1903"/>
              </a:lnSpc>
            </a:pPr>
            <a:r>
              <a:rPr lang="en-US" sz="1359">
                <a:solidFill>
                  <a:srgbClr val="000000"/>
                </a:solidFill>
                <a:latin typeface="Glacial Indifference"/>
                <a:ea typeface="Glacial Indifference"/>
                <a:cs typeface="Glacial Indifference"/>
                <a:sym typeface="Glacial Indifference"/>
              </a:rPr>
              <a:t>Bio Neurofeedback </a:t>
            </a:r>
          </a:p>
        </p:txBody>
      </p:sp>
      <p:grpSp>
        <p:nvGrpSpPr>
          <p:cNvPr name="Group 19" id="19"/>
          <p:cNvGrpSpPr>
            <a:grpSpLocks noChangeAspect="true"/>
          </p:cNvGrpSpPr>
          <p:nvPr/>
        </p:nvGrpSpPr>
        <p:grpSpPr>
          <a:xfrm rot="0">
            <a:off x="756000" y="8076695"/>
            <a:ext cx="1469566" cy="1469560"/>
            <a:chOff x="0" y="0"/>
            <a:chExt cx="6350000" cy="6349975"/>
          </a:xfrm>
        </p:grpSpPr>
        <p:sp>
          <p:nvSpPr>
            <p:cNvPr name="Freeform 20" id="20"/>
            <p:cNvSpPr/>
            <p:nvPr/>
          </p:nvSpPr>
          <p:spPr>
            <a:xfrm flipH="false" flipV="false" rot="0">
              <a:off x="0" y="0"/>
              <a:ext cx="6350000" cy="6349974"/>
            </a:xfrm>
            <a:custGeom>
              <a:avLst/>
              <a:gdLst/>
              <a:ahLst/>
              <a:cxnLst/>
              <a:rect r="r" b="b" t="t" l="l"/>
              <a:pathLst>
                <a:path h="6349974" w="635000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2"/>
              <a:stretch>
                <a:fillRect l="0" t="0" r="0" b="0"/>
              </a:stretch>
            </a:blipFill>
          </p:spPr>
        </p:sp>
      </p:grpSp>
      <p:sp>
        <p:nvSpPr>
          <p:cNvPr name="Freeform 21" id="21"/>
          <p:cNvSpPr/>
          <p:nvPr/>
        </p:nvSpPr>
        <p:spPr>
          <a:xfrm flipH="false" flipV="false" rot="-10800000">
            <a:off x="2249455" y="7875563"/>
            <a:ext cx="1128803" cy="402264"/>
          </a:xfrm>
          <a:custGeom>
            <a:avLst/>
            <a:gdLst/>
            <a:ahLst/>
            <a:cxnLst/>
            <a:rect r="r" b="b" t="t" l="l"/>
            <a:pathLst>
              <a:path h="402264" w="1128803">
                <a:moveTo>
                  <a:pt x="0" y="0"/>
                </a:moveTo>
                <a:lnTo>
                  <a:pt x="1128803" y="0"/>
                </a:lnTo>
                <a:lnTo>
                  <a:pt x="1128803" y="402264"/>
                </a:lnTo>
                <a:lnTo>
                  <a:pt x="0" y="402264"/>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22" id="22"/>
          <p:cNvSpPr/>
          <p:nvPr/>
        </p:nvSpPr>
        <p:spPr>
          <a:xfrm flipH="false" flipV="false" rot="0">
            <a:off x="2697661" y="6640789"/>
            <a:ext cx="464723" cy="757186"/>
          </a:xfrm>
          <a:custGeom>
            <a:avLst/>
            <a:gdLst/>
            <a:ahLst/>
            <a:cxnLst/>
            <a:rect r="r" b="b" t="t" l="l"/>
            <a:pathLst>
              <a:path h="757186" w="464723">
                <a:moveTo>
                  <a:pt x="0" y="0"/>
                </a:moveTo>
                <a:lnTo>
                  <a:pt x="464722" y="0"/>
                </a:lnTo>
                <a:lnTo>
                  <a:pt x="464722" y="757185"/>
                </a:lnTo>
                <a:lnTo>
                  <a:pt x="0" y="757185"/>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grpSp>
        <p:nvGrpSpPr>
          <p:cNvPr name="Group 23" id="23"/>
          <p:cNvGrpSpPr>
            <a:grpSpLocks noChangeAspect="true"/>
          </p:cNvGrpSpPr>
          <p:nvPr/>
        </p:nvGrpSpPr>
        <p:grpSpPr>
          <a:xfrm rot="0">
            <a:off x="3006469" y="8090467"/>
            <a:ext cx="1652582" cy="1652575"/>
            <a:chOff x="0" y="0"/>
            <a:chExt cx="6350000" cy="6349975"/>
          </a:xfrm>
        </p:grpSpPr>
        <p:sp>
          <p:nvSpPr>
            <p:cNvPr name="Freeform 24" id="24"/>
            <p:cNvSpPr/>
            <p:nvPr/>
          </p:nvSpPr>
          <p:spPr>
            <a:xfrm flipH="false" flipV="false" rot="0">
              <a:off x="0" y="0"/>
              <a:ext cx="6350000" cy="6349974"/>
            </a:xfrm>
            <a:custGeom>
              <a:avLst/>
              <a:gdLst/>
              <a:ahLst/>
              <a:cxnLst/>
              <a:rect r="r" b="b" t="t" l="l"/>
              <a:pathLst>
                <a:path h="6349974" w="635000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3"/>
              <a:stretch>
                <a:fillRect l="-16666" t="0" r="-16666" b="0"/>
              </a:stretch>
            </a:blipFill>
          </p:spPr>
        </p:sp>
      </p:grpSp>
      <p:sp>
        <p:nvSpPr>
          <p:cNvPr name="Freeform 25" id="25"/>
          <p:cNvSpPr/>
          <p:nvPr/>
        </p:nvSpPr>
        <p:spPr>
          <a:xfrm flipH="false" flipV="false" rot="0">
            <a:off x="2261648" y="9542426"/>
            <a:ext cx="1104416" cy="393574"/>
          </a:xfrm>
          <a:custGeom>
            <a:avLst/>
            <a:gdLst/>
            <a:ahLst/>
            <a:cxnLst/>
            <a:rect r="r" b="b" t="t" l="l"/>
            <a:pathLst>
              <a:path h="393574" w="1104416">
                <a:moveTo>
                  <a:pt x="0" y="0"/>
                </a:moveTo>
                <a:lnTo>
                  <a:pt x="1104416" y="0"/>
                </a:lnTo>
                <a:lnTo>
                  <a:pt x="1104416" y="393574"/>
                </a:lnTo>
                <a:lnTo>
                  <a:pt x="0" y="393574"/>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grpSp>
        <p:nvGrpSpPr>
          <p:cNvPr name="Group 26" id="26"/>
          <p:cNvGrpSpPr>
            <a:grpSpLocks noChangeAspect="true"/>
          </p:cNvGrpSpPr>
          <p:nvPr/>
        </p:nvGrpSpPr>
        <p:grpSpPr>
          <a:xfrm rot="0">
            <a:off x="5195642" y="8090467"/>
            <a:ext cx="1455794" cy="1455788"/>
            <a:chOff x="0" y="0"/>
            <a:chExt cx="6350000" cy="6349975"/>
          </a:xfrm>
        </p:grpSpPr>
        <p:sp>
          <p:nvSpPr>
            <p:cNvPr name="Freeform 27" id="27"/>
            <p:cNvSpPr/>
            <p:nvPr/>
          </p:nvSpPr>
          <p:spPr>
            <a:xfrm flipH="false" flipV="false" rot="0">
              <a:off x="0" y="0"/>
              <a:ext cx="6350000" cy="6349974"/>
            </a:xfrm>
            <a:custGeom>
              <a:avLst/>
              <a:gdLst/>
              <a:ahLst/>
              <a:cxnLst/>
              <a:rect r="r" b="b" t="t" l="l"/>
              <a:pathLst>
                <a:path h="6349974" w="635000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6"/>
              <a:stretch>
                <a:fillRect l="0" t="-25259" r="0" b="-25259"/>
              </a:stretch>
            </a:blipFill>
          </p:spPr>
        </p:sp>
      </p:grpSp>
      <p:sp>
        <p:nvSpPr>
          <p:cNvPr name="Freeform 28" id="28"/>
          <p:cNvSpPr/>
          <p:nvPr/>
        </p:nvSpPr>
        <p:spPr>
          <a:xfrm flipH="false" flipV="false" rot="-10800000">
            <a:off x="4135950" y="7878020"/>
            <a:ext cx="1192301" cy="424893"/>
          </a:xfrm>
          <a:custGeom>
            <a:avLst/>
            <a:gdLst/>
            <a:ahLst/>
            <a:cxnLst/>
            <a:rect r="r" b="b" t="t" l="l"/>
            <a:pathLst>
              <a:path h="424893" w="1192301">
                <a:moveTo>
                  <a:pt x="0" y="0"/>
                </a:moveTo>
                <a:lnTo>
                  <a:pt x="1192301" y="0"/>
                </a:lnTo>
                <a:lnTo>
                  <a:pt x="1192301" y="424893"/>
                </a:lnTo>
                <a:lnTo>
                  <a:pt x="0" y="424893"/>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29" id="29"/>
          <p:cNvSpPr/>
          <p:nvPr/>
        </p:nvSpPr>
        <p:spPr>
          <a:xfrm flipH="false" flipV="false" rot="0">
            <a:off x="4268626" y="9546255"/>
            <a:ext cx="1182135" cy="421270"/>
          </a:xfrm>
          <a:custGeom>
            <a:avLst/>
            <a:gdLst/>
            <a:ahLst/>
            <a:cxnLst/>
            <a:rect r="r" b="b" t="t" l="l"/>
            <a:pathLst>
              <a:path h="421270" w="1182135">
                <a:moveTo>
                  <a:pt x="0" y="0"/>
                </a:moveTo>
                <a:lnTo>
                  <a:pt x="1182135" y="0"/>
                </a:lnTo>
                <a:lnTo>
                  <a:pt x="1182135" y="421269"/>
                </a:lnTo>
                <a:lnTo>
                  <a:pt x="0" y="421269"/>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30" id="30"/>
          <p:cNvSpPr txBox="true"/>
          <p:nvPr/>
        </p:nvSpPr>
        <p:spPr>
          <a:xfrm rot="0">
            <a:off x="2633296" y="628855"/>
            <a:ext cx="2293408" cy="484007"/>
          </a:xfrm>
          <a:prstGeom prst="rect">
            <a:avLst/>
          </a:prstGeom>
        </p:spPr>
        <p:txBody>
          <a:bodyPr anchor="t" rtlCol="false" tIns="0" lIns="0" bIns="0" rIns="0">
            <a:spAutoFit/>
          </a:bodyPr>
          <a:lstStyle/>
          <a:p>
            <a:pPr algn="ctr">
              <a:lnSpc>
                <a:spcPts val="1859"/>
              </a:lnSpc>
            </a:pPr>
            <a:r>
              <a:rPr lang="en-US" sz="1575">
                <a:solidFill>
                  <a:srgbClr val="000000"/>
                </a:solidFill>
                <a:latin typeface="Glacial Indifference"/>
                <a:ea typeface="Glacial Indifference"/>
                <a:cs typeface="Glacial Indifference"/>
                <a:sym typeface="Glacial Indifference"/>
              </a:rPr>
              <a:t>Why no muscle relaxant when using Bioref Device</a:t>
            </a:r>
          </a:p>
        </p:txBody>
      </p:sp>
    </p:spTree>
  </p:cSld>
  <p:clrMapOvr>
    <a:masterClrMapping/>
  </p:clrMapOvr>
</p:sld>
</file>

<file path=ppt/slides/slide72.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51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5597190"/>
            <a:ext cx="7123825" cy="4783320"/>
            <a:chOff x="0" y="0"/>
            <a:chExt cx="9498434" cy="6377760"/>
          </a:xfrm>
        </p:grpSpPr>
        <p:pic>
          <p:nvPicPr>
            <p:cNvPr name="Picture 6" id="6"/>
            <p:cNvPicPr>
              <a:picLocks noChangeAspect="true"/>
            </p:cNvPicPr>
            <p:nvPr/>
          </p:nvPicPr>
          <p:blipFill>
            <a:blip r:embed="rId2"/>
            <a:srcRect l="14276" t="2624" r="11406" b="22478"/>
            <a:stretch>
              <a:fillRect/>
            </a:stretch>
          </p:blipFill>
          <p:spPr>
            <a:xfrm flipH="false" flipV="false">
              <a:off x="0" y="0"/>
              <a:ext cx="9498434" cy="6377760"/>
            </a:xfrm>
            <a:prstGeom prst="rect">
              <a:avLst/>
            </a:prstGeom>
          </p:spPr>
        </p:pic>
      </p:grpSp>
      <p:grpSp>
        <p:nvGrpSpPr>
          <p:cNvPr name="Group 7" id="7"/>
          <p:cNvGrpSpPr/>
          <p:nvPr/>
        </p:nvGrpSpPr>
        <p:grpSpPr>
          <a:xfrm rot="0">
            <a:off x="756000" y="901302"/>
            <a:ext cx="6048000" cy="1345188"/>
            <a:chOff x="0" y="0"/>
            <a:chExt cx="8064000" cy="1793583"/>
          </a:xfrm>
        </p:grpSpPr>
        <p:sp>
          <p:nvSpPr>
            <p:cNvPr name="TextBox 8" id="8"/>
            <p:cNvSpPr txBox="true"/>
            <p:nvPr/>
          </p:nvSpPr>
          <p:spPr>
            <a:xfrm rot="0">
              <a:off x="1361871" y="1394877"/>
              <a:ext cx="5340258" cy="398706"/>
            </a:xfrm>
            <a:prstGeom prst="rect">
              <a:avLst/>
            </a:prstGeom>
          </p:spPr>
          <p:txBody>
            <a:bodyPr anchor="t" rtlCol="false" tIns="0" lIns="0" bIns="0" rIns="0">
              <a:spAutoFit/>
            </a:bodyPr>
            <a:lstStyle/>
            <a:p>
              <a:pPr algn="ctr">
                <a:lnSpc>
                  <a:spcPts val="2571"/>
                </a:lnSpc>
              </a:pPr>
              <a:r>
                <a:rPr lang="en-US" sz="1836" spc="233">
                  <a:solidFill>
                    <a:srgbClr val="000000"/>
                  </a:solidFill>
                  <a:latin typeface="Glacial Indifference"/>
                  <a:ea typeface="Glacial Indifference"/>
                  <a:cs typeface="Glacial Indifference"/>
                  <a:sym typeface="Glacial Indifference"/>
                </a:rPr>
                <a:t>SUPERBOOST.CO</a:t>
              </a:r>
            </a:p>
          </p:txBody>
        </p:sp>
        <p:sp>
          <p:nvSpPr>
            <p:cNvPr name="TextBox 9" id="9"/>
            <p:cNvSpPr txBox="true"/>
            <p:nvPr/>
          </p:nvSpPr>
          <p:spPr>
            <a:xfrm rot="0">
              <a:off x="0" y="-38100"/>
              <a:ext cx="8064000" cy="785711"/>
            </a:xfrm>
            <a:prstGeom prst="rect">
              <a:avLst/>
            </a:prstGeom>
          </p:spPr>
          <p:txBody>
            <a:bodyPr anchor="t" rtlCol="false" tIns="0" lIns="0" bIns="0" rIns="0">
              <a:spAutoFit/>
            </a:bodyPr>
            <a:lstStyle/>
            <a:p>
              <a:pPr algn="ctr">
                <a:lnSpc>
                  <a:spcPts val="4842"/>
                </a:lnSpc>
              </a:pPr>
              <a:r>
                <a:rPr lang="en-US" sz="3696" spc="73">
                  <a:solidFill>
                    <a:srgbClr val="000000"/>
                  </a:solidFill>
                  <a:latin typeface="Glacial Indifference"/>
                  <a:ea typeface="Glacial Indifference"/>
                  <a:cs typeface="Glacial Indifference"/>
                  <a:sym typeface="Glacial Indifference"/>
                </a:rPr>
                <a:t>Important details</a:t>
              </a:r>
            </a:p>
          </p:txBody>
        </p:sp>
      </p:grpSp>
    </p:spTree>
  </p:cSld>
  <p:clrMapOvr>
    <a:masterClrMapping/>
  </p:clrMapOvr>
</p:sld>
</file>

<file path=ppt/slides/slide73.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sp>
        <p:nvSpPr>
          <p:cNvPr name="TextBox 2" id="2"/>
          <p:cNvSpPr txBox="true"/>
          <p:nvPr/>
        </p:nvSpPr>
        <p:spPr>
          <a:xfrm rot="0">
            <a:off x="195797" y="765525"/>
            <a:ext cx="7168405" cy="229616"/>
          </a:xfrm>
          <a:prstGeom prst="rect">
            <a:avLst/>
          </a:prstGeom>
        </p:spPr>
        <p:txBody>
          <a:bodyPr anchor="t" rtlCol="false" tIns="0" lIns="0" bIns="0" rIns="0">
            <a:spAutoFit/>
          </a:bodyPr>
          <a:lstStyle/>
          <a:p>
            <a:pPr algn="ctr">
              <a:lnSpc>
                <a:spcPts val="1738"/>
              </a:lnSpc>
            </a:pPr>
            <a:r>
              <a:rPr lang="en-US" sz="1580" spc="39">
                <a:solidFill>
                  <a:srgbClr val="000000"/>
                </a:solidFill>
                <a:latin typeface="Glacial Indifference"/>
                <a:ea typeface="Glacial Indifference"/>
                <a:cs typeface="Glacial Indifference"/>
                <a:sym typeface="Glacial Indifference"/>
              </a:rPr>
              <a:t>Important details</a:t>
            </a:r>
          </a:p>
        </p:txBody>
      </p:sp>
      <p:grpSp>
        <p:nvGrpSpPr>
          <p:cNvPr name="Group 3" id="3"/>
          <p:cNvGrpSpPr/>
          <p:nvPr/>
        </p:nvGrpSpPr>
        <p:grpSpPr>
          <a:xfrm rot="0">
            <a:off x="218087" y="2396066"/>
            <a:ext cx="7123825" cy="7933260"/>
            <a:chOff x="0" y="0"/>
            <a:chExt cx="2553018" cy="2843101"/>
          </a:xfrm>
        </p:grpSpPr>
        <p:sp>
          <p:nvSpPr>
            <p:cNvPr name="Freeform 4" id="4"/>
            <p:cNvSpPr/>
            <p:nvPr/>
          </p:nvSpPr>
          <p:spPr>
            <a:xfrm flipH="false" flipV="false" rot="0">
              <a:off x="0" y="0"/>
              <a:ext cx="2553018" cy="2843101"/>
            </a:xfrm>
            <a:custGeom>
              <a:avLst/>
              <a:gdLst/>
              <a:ahLst/>
              <a:cxnLst/>
              <a:rect r="r" b="b" t="t" l="l"/>
              <a:pathLst>
                <a:path h="2843101" w="2553018">
                  <a:moveTo>
                    <a:pt x="0" y="0"/>
                  </a:moveTo>
                  <a:lnTo>
                    <a:pt x="2553018" y="0"/>
                  </a:lnTo>
                  <a:lnTo>
                    <a:pt x="2553018" y="2843101"/>
                  </a:lnTo>
                  <a:lnTo>
                    <a:pt x="0" y="2843101"/>
                  </a:lnTo>
                  <a:close/>
                </a:path>
              </a:pathLst>
            </a:custGeom>
            <a:solidFill>
              <a:srgbClr val="C5BEA9">
                <a:alpha val="34902"/>
              </a:srgbClr>
            </a:solidFill>
            <a:ln cap="sq">
              <a:noFill/>
              <a:prstDash val="sysDot"/>
              <a:miter/>
            </a:ln>
          </p:spPr>
        </p:sp>
        <p:sp>
          <p:nvSpPr>
            <p:cNvPr name="TextBox 5" id="5"/>
            <p:cNvSpPr txBox="true"/>
            <p:nvPr/>
          </p:nvSpPr>
          <p:spPr>
            <a:xfrm>
              <a:off x="0" y="-28575"/>
              <a:ext cx="2553018" cy="2871676"/>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6" id="6"/>
          <p:cNvSpPr txBox="true"/>
          <p:nvPr/>
        </p:nvSpPr>
        <p:spPr>
          <a:xfrm rot="0">
            <a:off x="756000" y="4895497"/>
            <a:ext cx="6048000" cy="3726053"/>
          </a:xfrm>
          <a:prstGeom prst="rect">
            <a:avLst/>
          </a:prstGeom>
        </p:spPr>
        <p:txBody>
          <a:bodyPr anchor="t" rtlCol="false" tIns="0" lIns="0" bIns="0" rIns="0">
            <a:spAutoFit/>
          </a:bodyPr>
          <a:lstStyle/>
          <a:p>
            <a:pPr algn="l">
              <a:lnSpc>
                <a:spcPts val="1767"/>
              </a:lnSpc>
            </a:pPr>
            <a:r>
              <a:rPr lang="en-US" sz="1359">
                <a:solidFill>
                  <a:srgbClr val="000000"/>
                </a:solidFill>
                <a:latin typeface="Glacial Indifference"/>
                <a:ea typeface="Glacial Indifference"/>
                <a:cs typeface="Glacial Indifference"/>
                <a:sym typeface="Glacial Indifference"/>
              </a:rPr>
              <a:t>What the Client May Experience During Treatment</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A metallic/copper taste in the mouth can be a sign of good connection. Some clients may experience this during the treatment. If it feels unpleasant, having a mint or small chocolate can help.</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When working near the balance organ, clients may feel slight dizziness. This is completely normal and actually a healthy response.</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When working near the eyes, clients may see brief light flashes. This is why SuperBoost is not applied to clients with epilepsy.</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During the treatment, clients may feel light tingling sensations on the face and tapping movements in the neck where the electrode is placed.</a:t>
            </a: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All of these sensations are completely normal and healthy! The SuperBoost treatment is solely healing and improving.</a:t>
            </a:r>
          </a:p>
          <a:p>
            <a:pPr algn="l">
              <a:lnSpc>
                <a:spcPts val="1767"/>
              </a:lnSpc>
            </a:pPr>
          </a:p>
          <a:p>
            <a:pPr algn="l">
              <a:lnSpc>
                <a:spcPts val="1767"/>
              </a:lnSpc>
            </a:pPr>
          </a:p>
          <a:p>
            <a:pPr algn="l">
              <a:lnSpc>
                <a:spcPts val="1767"/>
              </a:lnSpc>
            </a:pPr>
          </a:p>
          <a:p>
            <a:pPr algn="l">
              <a:lnSpc>
                <a:spcPts val="1767"/>
              </a:lnSpc>
            </a:pPr>
            <a:r>
              <a:rPr lang="en-US" sz="1359">
                <a:solidFill>
                  <a:srgbClr val="000000"/>
                </a:solidFill>
                <a:latin typeface="Glacial Indifference"/>
                <a:ea typeface="Glacial Indifference"/>
                <a:cs typeface="Glacial Indifference"/>
                <a:sym typeface="Glacial Indifference"/>
              </a:rPr>
              <a:t> </a:t>
            </a:r>
          </a:p>
        </p:txBody>
      </p:sp>
    </p:spTree>
  </p:cSld>
  <p:clrMapOvr>
    <a:masterClrMapping/>
  </p:clrMapOvr>
</p:sld>
</file>

<file path=ppt/slides/slide74.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90283"/>
            <a:ext cx="7123825" cy="10039043"/>
            <a:chOff x="0" y="0"/>
            <a:chExt cx="2553018" cy="3597767"/>
          </a:xfrm>
        </p:grpSpPr>
        <p:sp>
          <p:nvSpPr>
            <p:cNvPr name="Freeform 3" id="3"/>
            <p:cNvSpPr/>
            <p:nvPr/>
          </p:nvSpPr>
          <p:spPr>
            <a:xfrm flipH="false" flipV="false" rot="0">
              <a:off x="0" y="0"/>
              <a:ext cx="2553018" cy="3597766"/>
            </a:xfrm>
            <a:custGeom>
              <a:avLst/>
              <a:gdLst/>
              <a:ahLst/>
              <a:cxnLst/>
              <a:rect r="r" b="b" t="t" l="l"/>
              <a:pathLst>
                <a:path h="3597766" w="2553018">
                  <a:moveTo>
                    <a:pt x="0" y="0"/>
                  </a:moveTo>
                  <a:lnTo>
                    <a:pt x="2553018" y="0"/>
                  </a:lnTo>
                  <a:lnTo>
                    <a:pt x="2553018" y="3597766"/>
                  </a:lnTo>
                  <a:lnTo>
                    <a:pt x="0" y="3597766"/>
                  </a:lnTo>
                  <a:close/>
                </a:path>
              </a:pathLst>
            </a:custGeom>
            <a:solidFill>
              <a:srgbClr val="C5BEA9">
                <a:alpha val="34902"/>
              </a:srgbClr>
            </a:solidFill>
            <a:ln cap="sq">
              <a:noFill/>
              <a:prstDash val="sysDot"/>
              <a:miter/>
            </a:ln>
          </p:spPr>
        </p:sp>
        <p:sp>
          <p:nvSpPr>
            <p:cNvPr name="TextBox 4" id="4"/>
            <p:cNvSpPr txBox="true"/>
            <p:nvPr/>
          </p:nvSpPr>
          <p:spPr>
            <a:xfrm>
              <a:off x="0" y="-28575"/>
              <a:ext cx="2553018" cy="3626342"/>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756000" y="1136966"/>
            <a:ext cx="6048000" cy="8107553"/>
          </a:xfrm>
          <a:prstGeom prst="rect">
            <a:avLst/>
          </a:prstGeom>
        </p:spPr>
        <p:txBody>
          <a:bodyPr anchor="t" rtlCol="false" tIns="0" lIns="0" bIns="0" rIns="0">
            <a:spAutoFit/>
          </a:bodyPr>
          <a:lstStyle/>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Guidelines for Client Communication and BioRef Pen Treatment</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Always explain each step and zone before performing it, so the client is not startled. The BioRef pen can sometimes feel intense, which varies per person.</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If the client finds the sensations unpleasant, the treatment can be performed at a gentler level without reducing effectiveness. A treatment should never be painful or strongly uncomfortable.</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Always ask the client which zones are important beforehand. For example, if the client is concerned about the eye area, instead of 3 passes, you may perform 6 or 8 passes around the eyes.</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Everyone becomes accustomed to their face. After a few days, clients are used to the results they’ve achieved. That’s why it is so important to show the “before” photos, so they can see the starting point.</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BioNeuro-feedback should be performed at least 4 times. Clients can only expect results after 4, sometimes 6, treatments.</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The 4 treatments are repeated every 2 to 4 weeks. If the client wants faster results, treatments can be done every 2 weeks, which is even better.</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After this treatment series, clients should ideally return during seasonal changes for maintenance treatments, or for special occasions. There must be at least 2 weeks between each SuperBoost/Bio-feedback treatment.</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The BioRef pen is effective only after working on the skin with the Mesostrip, as the fluid introduced into the pores ensures proper conduction.</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It is very important to work slowly and effectively on the muscles, following their direction. At all attachment points, pause for at least 3 seconds.</a:t>
            </a:r>
          </a:p>
          <a:p>
            <a:pPr algn="l">
              <a:lnSpc>
                <a:spcPts val="1767"/>
              </a:lnSpc>
            </a:pP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The glabella (frown lines) and the middle of the nose (“bunny lines”) may be slightly more sensitive. When working on the left side of the face, it may feel more sensitive because it is the side of the heart—the more perceptive side.</a:t>
            </a:r>
          </a:p>
          <a:p>
            <a:pPr algn="l" marL="293623" indent="-146812" lvl="1">
              <a:lnSpc>
                <a:spcPts val="1767"/>
              </a:lnSpc>
              <a:buFont typeface="Arial"/>
              <a:buChar char="•"/>
            </a:pPr>
          </a:p>
        </p:txBody>
      </p:sp>
    </p:spTree>
  </p:cSld>
  <p:clrMapOvr>
    <a:masterClrMapping/>
  </p:clrMapOvr>
</p:sld>
</file>

<file path=ppt/slides/slide75.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5597190"/>
            <a:ext cx="7123825" cy="4783320"/>
            <a:chOff x="0" y="0"/>
            <a:chExt cx="9498434" cy="6377760"/>
          </a:xfrm>
        </p:grpSpPr>
        <p:pic>
          <p:nvPicPr>
            <p:cNvPr name="Picture 3" id="3"/>
            <p:cNvPicPr>
              <a:picLocks noChangeAspect="true"/>
            </p:cNvPicPr>
            <p:nvPr/>
          </p:nvPicPr>
          <p:blipFill>
            <a:blip r:embed="rId2"/>
            <a:srcRect l="12176" t="4612" r="12176" b="0"/>
            <a:stretch>
              <a:fillRect/>
            </a:stretch>
          </p:blipFill>
          <p:spPr>
            <a:xfrm flipH="false" flipV="false">
              <a:off x="0" y="0"/>
              <a:ext cx="9498434" cy="6377760"/>
            </a:xfrm>
            <a:prstGeom prst="rect">
              <a:avLst/>
            </a:prstGeom>
          </p:spPr>
        </p:pic>
      </p:grpSp>
      <p:grpSp>
        <p:nvGrpSpPr>
          <p:cNvPr name="Group 4" id="4"/>
          <p:cNvGrpSpPr/>
          <p:nvPr/>
        </p:nvGrpSpPr>
        <p:grpSpPr>
          <a:xfrm rot="0">
            <a:off x="218087" y="251190"/>
            <a:ext cx="7123825" cy="5094810"/>
            <a:chOff x="0" y="0"/>
            <a:chExt cx="2553018" cy="1825865"/>
          </a:xfrm>
        </p:grpSpPr>
        <p:sp>
          <p:nvSpPr>
            <p:cNvPr name="Freeform 5" id="5"/>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6" id="6"/>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7" id="7"/>
          <p:cNvGrpSpPr/>
          <p:nvPr/>
        </p:nvGrpSpPr>
        <p:grpSpPr>
          <a:xfrm rot="0">
            <a:off x="756000" y="901302"/>
            <a:ext cx="6048000" cy="1345188"/>
            <a:chOff x="0" y="0"/>
            <a:chExt cx="8064000" cy="1793583"/>
          </a:xfrm>
        </p:grpSpPr>
        <p:sp>
          <p:nvSpPr>
            <p:cNvPr name="TextBox 8" id="8"/>
            <p:cNvSpPr txBox="true"/>
            <p:nvPr/>
          </p:nvSpPr>
          <p:spPr>
            <a:xfrm rot="0">
              <a:off x="1361871" y="1394877"/>
              <a:ext cx="5340258" cy="398706"/>
            </a:xfrm>
            <a:prstGeom prst="rect">
              <a:avLst/>
            </a:prstGeom>
          </p:spPr>
          <p:txBody>
            <a:bodyPr anchor="t" rtlCol="false" tIns="0" lIns="0" bIns="0" rIns="0">
              <a:spAutoFit/>
            </a:bodyPr>
            <a:lstStyle/>
            <a:p>
              <a:pPr algn="ctr">
                <a:lnSpc>
                  <a:spcPts val="2571"/>
                </a:lnSpc>
              </a:pPr>
              <a:r>
                <a:rPr lang="en-US" sz="1836" spc="233">
                  <a:solidFill>
                    <a:srgbClr val="000000"/>
                  </a:solidFill>
                  <a:latin typeface="Glacial Indifference"/>
                  <a:ea typeface="Glacial Indifference"/>
                  <a:cs typeface="Glacial Indifference"/>
                  <a:sym typeface="Glacial Indifference"/>
                </a:rPr>
                <a:t>SUPERBOOST.CO</a:t>
              </a:r>
            </a:p>
          </p:txBody>
        </p:sp>
        <p:sp>
          <p:nvSpPr>
            <p:cNvPr name="TextBox 9" id="9"/>
            <p:cNvSpPr txBox="true"/>
            <p:nvPr/>
          </p:nvSpPr>
          <p:spPr>
            <a:xfrm rot="0">
              <a:off x="0" y="-38100"/>
              <a:ext cx="8064000" cy="785711"/>
            </a:xfrm>
            <a:prstGeom prst="rect">
              <a:avLst/>
            </a:prstGeom>
          </p:spPr>
          <p:txBody>
            <a:bodyPr anchor="t" rtlCol="false" tIns="0" lIns="0" bIns="0" rIns="0">
              <a:spAutoFit/>
            </a:bodyPr>
            <a:lstStyle/>
            <a:p>
              <a:pPr algn="ctr">
                <a:lnSpc>
                  <a:spcPts val="4842"/>
                </a:lnSpc>
              </a:pPr>
              <a:r>
                <a:rPr lang="en-US" sz="3696" spc="73">
                  <a:solidFill>
                    <a:srgbClr val="000000"/>
                  </a:solidFill>
                  <a:latin typeface="Glacial Indifference"/>
                  <a:ea typeface="Glacial Indifference"/>
                  <a:cs typeface="Glacial Indifference"/>
                  <a:sym typeface="Glacial Indifference"/>
                </a:rPr>
                <a:t>Quotes</a:t>
              </a:r>
            </a:p>
          </p:txBody>
        </p:sp>
      </p:grpSp>
    </p:spTree>
  </p:cSld>
  <p:clrMapOvr>
    <a:masterClrMapping/>
  </p:clrMapOvr>
</p:sld>
</file>

<file path=ppt/slides/slide76.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51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2467802" y="708375"/>
            <a:ext cx="7560000" cy="852116"/>
          </a:xfrm>
          <a:prstGeom prst="rect">
            <a:avLst/>
          </a:prstGeom>
        </p:spPr>
        <p:txBody>
          <a:bodyPr anchor="t" rtlCol="false" tIns="0" lIns="0" bIns="0" rIns="0">
            <a:spAutoFit/>
          </a:bodyPr>
          <a:lstStyle/>
          <a:p>
            <a:pPr algn="ctr">
              <a:lnSpc>
                <a:spcPts val="6947"/>
              </a:lnSpc>
            </a:pPr>
            <a:r>
              <a:rPr lang="en-US" sz="5303" spc="106">
                <a:solidFill>
                  <a:srgbClr val="5B453A"/>
                </a:solidFill>
                <a:latin typeface="Moontime"/>
                <a:ea typeface="Moontime"/>
                <a:cs typeface="Moontime"/>
                <a:sym typeface="Moontime"/>
              </a:rPr>
              <a:t>Superboost</a:t>
            </a:r>
          </a:p>
        </p:txBody>
      </p:sp>
      <p:sp>
        <p:nvSpPr>
          <p:cNvPr name="TextBox 6" id="6"/>
          <p:cNvSpPr txBox="true"/>
          <p:nvPr/>
        </p:nvSpPr>
        <p:spPr>
          <a:xfrm rot="0">
            <a:off x="1998454" y="3752268"/>
            <a:ext cx="7560000" cy="852116"/>
          </a:xfrm>
          <a:prstGeom prst="rect">
            <a:avLst/>
          </a:prstGeom>
        </p:spPr>
        <p:txBody>
          <a:bodyPr anchor="t" rtlCol="false" tIns="0" lIns="0" bIns="0" rIns="0">
            <a:spAutoFit/>
          </a:bodyPr>
          <a:lstStyle/>
          <a:p>
            <a:pPr algn="ctr">
              <a:lnSpc>
                <a:spcPts val="6947"/>
              </a:lnSpc>
            </a:pPr>
            <a:r>
              <a:rPr lang="en-US" sz="5303" spc="106">
                <a:solidFill>
                  <a:srgbClr val="5B453A"/>
                </a:solidFill>
                <a:latin typeface="Moontime"/>
                <a:ea typeface="Moontime"/>
                <a:cs typeface="Moontime"/>
                <a:sym typeface="Moontime"/>
              </a:rPr>
              <a:t>Superboost</a:t>
            </a:r>
          </a:p>
        </p:txBody>
      </p:sp>
      <p:grpSp>
        <p:nvGrpSpPr>
          <p:cNvPr name="Group 7" id="7"/>
          <p:cNvGrpSpPr/>
          <p:nvPr/>
        </p:nvGrpSpPr>
        <p:grpSpPr>
          <a:xfrm rot="0">
            <a:off x="218087" y="5597190"/>
            <a:ext cx="7123825" cy="5094810"/>
            <a:chOff x="0" y="0"/>
            <a:chExt cx="2553018" cy="1825865"/>
          </a:xfrm>
        </p:grpSpPr>
        <p:sp>
          <p:nvSpPr>
            <p:cNvPr name="Freeform 8" id="8"/>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F0EDEA">
                <a:alpha val="34902"/>
              </a:srgbClr>
            </a:solidFill>
            <a:ln cap="sq">
              <a:noFill/>
              <a:prstDash val="sysDot"/>
              <a:miter/>
            </a:ln>
          </p:spPr>
        </p:sp>
        <p:sp>
          <p:nvSpPr>
            <p:cNvPr name="TextBox 9" id="9"/>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10" id="10"/>
          <p:cNvSpPr txBox="true"/>
          <p:nvPr/>
        </p:nvSpPr>
        <p:spPr>
          <a:xfrm rot="0">
            <a:off x="-1594718" y="5298375"/>
            <a:ext cx="7560000" cy="852116"/>
          </a:xfrm>
          <a:prstGeom prst="rect">
            <a:avLst/>
          </a:prstGeom>
        </p:spPr>
        <p:txBody>
          <a:bodyPr anchor="t" rtlCol="false" tIns="0" lIns="0" bIns="0" rIns="0">
            <a:spAutoFit/>
          </a:bodyPr>
          <a:lstStyle/>
          <a:p>
            <a:pPr algn="ctr">
              <a:lnSpc>
                <a:spcPts val="6947"/>
              </a:lnSpc>
            </a:pPr>
            <a:r>
              <a:rPr lang="en-US" sz="5303" spc="106">
                <a:solidFill>
                  <a:srgbClr val="5B453A"/>
                </a:solidFill>
                <a:latin typeface="Moontime"/>
                <a:ea typeface="Moontime"/>
                <a:cs typeface="Moontime"/>
                <a:sym typeface="Moontime"/>
              </a:rPr>
              <a:t>#Getyourfaceinshape</a:t>
            </a:r>
          </a:p>
        </p:txBody>
      </p:sp>
      <p:sp>
        <p:nvSpPr>
          <p:cNvPr name="TextBox 11" id="11"/>
          <p:cNvSpPr txBox="true"/>
          <p:nvPr/>
        </p:nvSpPr>
        <p:spPr>
          <a:xfrm rot="0">
            <a:off x="2483363" y="784575"/>
            <a:ext cx="4320637" cy="397510"/>
          </a:xfrm>
          <a:prstGeom prst="rect">
            <a:avLst/>
          </a:prstGeom>
        </p:spPr>
        <p:txBody>
          <a:bodyPr anchor="t" rtlCol="false" tIns="0" lIns="0" bIns="0" rIns="0">
            <a:spAutoFit/>
          </a:bodyPr>
          <a:lstStyle/>
          <a:p>
            <a:pPr algn="ctr">
              <a:lnSpc>
                <a:spcPts val="3080"/>
              </a:lnSpc>
            </a:pPr>
            <a:r>
              <a:rPr lang="en-US" sz="2800" spc="70">
                <a:solidFill>
                  <a:srgbClr val="000000"/>
                </a:solidFill>
                <a:latin typeface="Cardo"/>
                <a:ea typeface="Cardo"/>
                <a:cs typeface="Cardo"/>
                <a:sym typeface="Cardo"/>
              </a:rPr>
              <a:t>is like going to the gym."</a:t>
            </a:r>
          </a:p>
        </p:txBody>
      </p:sp>
      <p:sp>
        <p:nvSpPr>
          <p:cNvPr name="TextBox 12" id="12"/>
          <p:cNvSpPr txBox="true"/>
          <p:nvPr/>
        </p:nvSpPr>
        <p:spPr>
          <a:xfrm rot="0">
            <a:off x="-3366115" y="919754"/>
            <a:ext cx="7168405" cy="407035"/>
          </a:xfrm>
          <a:prstGeom prst="rect">
            <a:avLst/>
          </a:prstGeom>
        </p:spPr>
        <p:txBody>
          <a:bodyPr anchor="t" rtlCol="false" tIns="0" lIns="0" bIns="0" rIns="0">
            <a:spAutoFit/>
          </a:bodyPr>
          <a:lstStyle/>
          <a:p>
            <a:pPr algn="ctr">
              <a:lnSpc>
                <a:spcPts val="3080"/>
              </a:lnSpc>
            </a:pPr>
            <a:r>
              <a:rPr lang="en-US" sz="2800" spc="70">
                <a:solidFill>
                  <a:srgbClr val="5B453A"/>
                </a:solidFill>
                <a:latin typeface="Abhaya Libre Regular"/>
                <a:ea typeface="Abhaya Libre Regular"/>
                <a:cs typeface="Abhaya Libre Regular"/>
                <a:sym typeface="Abhaya Libre Regular"/>
              </a:rPr>
              <a:t>"</a:t>
            </a:r>
          </a:p>
        </p:txBody>
      </p:sp>
      <p:sp>
        <p:nvSpPr>
          <p:cNvPr name="TextBox 13" id="13"/>
          <p:cNvSpPr txBox="true"/>
          <p:nvPr/>
        </p:nvSpPr>
        <p:spPr>
          <a:xfrm rot="0">
            <a:off x="1157609" y="1441089"/>
            <a:ext cx="6000374" cy="1884045"/>
          </a:xfrm>
          <a:prstGeom prst="rect">
            <a:avLst/>
          </a:prstGeom>
        </p:spPr>
        <p:txBody>
          <a:bodyPr anchor="t" rtlCol="false" tIns="0" lIns="0" bIns="0" rIns="0">
            <a:spAutoFit/>
          </a:bodyPr>
          <a:lstStyle/>
          <a:p>
            <a:pPr algn="l">
              <a:lnSpc>
                <a:spcPts val="1679"/>
              </a:lnSpc>
            </a:pPr>
            <a:r>
              <a:rPr lang="en-US" sz="1200">
                <a:solidFill>
                  <a:srgbClr val="000000"/>
                </a:solidFill>
                <a:latin typeface="Almarai"/>
                <a:ea typeface="Almarai"/>
                <a:cs typeface="Almarai"/>
                <a:sym typeface="Almarai"/>
              </a:rPr>
              <a:t>The result you get from going to the gym cannot be compared to the result of liposuction. This is the same with the Superboost. It is not comparable to a Facelift or a Botox treatment. The Superboost is a non-invasive treatment with naturally stunning results.</a:t>
            </a:r>
          </a:p>
          <a:p>
            <a:pPr algn="l">
              <a:lnSpc>
                <a:spcPts val="1679"/>
              </a:lnSpc>
            </a:pPr>
          </a:p>
          <a:p>
            <a:pPr algn="l">
              <a:lnSpc>
                <a:spcPts val="1679"/>
              </a:lnSpc>
            </a:pPr>
          </a:p>
          <a:p>
            <a:pPr algn="l">
              <a:lnSpc>
                <a:spcPts val="1679"/>
              </a:lnSpc>
            </a:pPr>
          </a:p>
          <a:p>
            <a:pPr algn="l">
              <a:lnSpc>
                <a:spcPts val="1679"/>
              </a:lnSpc>
            </a:pPr>
          </a:p>
          <a:p>
            <a:pPr algn="l">
              <a:lnSpc>
                <a:spcPts val="1679"/>
              </a:lnSpc>
            </a:pPr>
          </a:p>
          <a:p>
            <a:pPr algn="l">
              <a:lnSpc>
                <a:spcPts val="1679"/>
              </a:lnSpc>
            </a:pPr>
            <a:r>
              <a:rPr lang="en-US" sz="1200">
                <a:solidFill>
                  <a:srgbClr val="000000"/>
                </a:solidFill>
                <a:latin typeface="Almarai"/>
                <a:ea typeface="Almarai"/>
                <a:cs typeface="Almarai"/>
                <a:sym typeface="Almarai"/>
              </a:rPr>
              <a:t> </a:t>
            </a:r>
          </a:p>
        </p:txBody>
      </p:sp>
      <p:sp>
        <p:nvSpPr>
          <p:cNvPr name="TextBox 14" id="14"/>
          <p:cNvSpPr txBox="true"/>
          <p:nvPr/>
        </p:nvSpPr>
        <p:spPr>
          <a:xfrm rot="0">
            <a:off x="195797" y="3415857"/>
            <a:ext cx="7168405" cy="1178560"/>
          </a:xfrm>
          <a:prstGeom prst="rect">
            <a:avLst/>
          </a:prstGeom>
        </p:spPr>
        <p:txBody>
          <a:bodyPr anchor="t" rtlCol="false" tIns="0" lIns="0" bIns="0" rIns="0">
            <a:spAutoFit/>
          </a:bodyPr>
          <a:lstStyle/>
          <a:p>
            <a:pPr algn="ctr">
              <a:lnSpc>
                <a:spcPts val="3080"/>
              </a:lnSpc>
            </a:pPr>
            <a:r>
              <a:rPr lang="en-US" sz="2800" spc="70">
                <a:solidFill>
                  <a:srgbClr val="000000"/>
                </a:solidFill>
                <a:latin typeface="Cardo"/>
                <a:ea typeface="Cardo"/>
                <a:cs typeface="Cardo"/>
                <a:sym typeface="Cardo"/>
              </a:rPr>
              <a:t>" Give your face the ultimate workout. Through the ."</a:t>
            </a:r>
            <a:r>
              <a:rPr lang="en-US" sz="2800" spc="70">
                <a:solidFill>
                  <a:srgbClr val="000000"/>
                </a:solidFill>
                <a:latin typeface="Cardo"/>
                <a:ea typeface="Cardo"/>
                <a:cs typeface="Cardo"/>
                <a:sym typeface="Cardo"/>
              </a:rPr>
              <a:t>                          ."</a:t>
            </a:r>
          </a:p>
        </p:txBody>
      </p:sp>
      <p:sp>
        <p:nvSpPr>
          <p:cNvPr name="TextBox 15" id="15"/>
          <p:cNvSpPr txBox="true"/>
          <p:nvPr/>
        </p:nvSpPr>
        <p:spPr>
          <a:xfrm rot="0">
            <a:off x="-1927165" y="6179066"/>
            <a:ext cx="7168405" cy="397510"/>
          </a:xfrm>
          <a:prstGeom prst="rect">
            <a:avLst/>
          </a:prstGeom>
        </p:spPr>
        <p:txBody>
          <a:bodyPr anchor="t" rtlCol="false" tIns="0" lIns="0" bIns="0" rIns="0">
            <a:spAutoFit/>
          </a:bodyPr>
          <a:lstStyle/>
          <a:p>
            <a:pPr algn="ctr">
              <a:lnSpc>
                <a:spcPts val="3080"/>
              </a:lnSpc>
            </a:pPr>
            <a:r>
              <a:rPr lang="en-US" sz="2800" spc="70">
                <a:solidFill>
                  <a:srgbClr val="000000"/>
                </a:solidFill>
                <a:latin typeface="Cardo"/>
                <a:ea typeface="Cardo"/>
                <a:cs typeface="Cardo"/>
                <a:sym typeface="Cardo"/>
              </a:rPr>
              <a:t>#getyourfaceinshape</a:t>
            </a:r>
          </a:p>
        </p:txBody>
      </p:sp>
      <p:sp>
        <p:nvSpPr>
          <p:cNvPr name="TextBox 16" id="16"/>
          <p:cNvSpPr txBox="true"/>
          <p:nvPr/>
        </p:nvSpPr>
        <p:spPr>
          <a:xfrm rot="0">
            <a:off x="1998454" y="6673019"/>
            <a:ext cx="7560000" cy="852116"/>
          </a:xfrm>
          <a:prstGeom prst="rect">
            <a:avLst/>
          </a:prstGeom>
        </p:spPr>
        <p:txBody>
          <a:bodyPr anchor="t" rtlCol="false" tIns="0" lIns="0" bIns="0" rIns="0">
            <a:spAutoFit/>
          </a:bodyPr>
          <a:lstStyle/>
          <a:p>
            <a:pPr algn="ctr">
              <a:lnSpc>
                <a:spcPts val="6947"/>
              </a:lnSpc>
            </a:pPr>
            <a:r>
              <a:rPr lang="en-US" sz="5303" spc="106">
                <a:solidFill>
                  <a:srgbClr val="5B453A"/>
                </a:solidFill>
                <a:latin typeface="Moontime"/>
                <a:ea typeface="Moontime"/>
                <a:cs typeface="Moontime"/>
                <a:sym typeface="Moontime"/>
              </a:rPr>
              <a:t>#Superboost</a:t>
            </a:r>
          </a:p>
        </p:txBody>
      </p:sp>
      <p:sp>
        <p:nvSpPr>
          <p:cNvPr name="TextBox 17" id="17"/>
          <p:cNvSpPr txBox="true"/>
          <p:nvPr/>
        </p:nvSpPr>
        <p:spPr>
          <a:xfrm rot="0">
            <a:off x="1507996" y="7553710"/>
            <a:ext cx="7168405" cy="397510"/>
          </a:xfrm>
          <a:prstGeom prst="rect">
            <a:avLst/>
          </a:prstGeom>
        </p:spPr>
        <p:txBody>
          <a:bodyPr anchor="t" rtlCol="false" tIns="0" lIns="0" bIns="0" rIns="0">
            <a:spAutoFit/>
          </a:bodyPr>
          <a:lstStyle/>
          <a:p>
            <a:pPr algn="ctr">
              <a:lnSpc>
                <a:spcPts val="3080"/>
              </a:lnSpc>
            </a:pPr>
            <a:r>
              <a:rPr lang="en-US" sz="2800" spc="70">
                <a:solidFill>
                  <a:srgbClr val="000000"/>
                </a:solidFill>
                <a:latin typeface="Cardo"/>
                <a:ea typeface="Cardo"/>
                <a:cs typeface="Cardo"/>
                <a:sym typeface="Cardo"/>
              </a:rPr>
              <a:t>#superboost</a:t>
            </a:r>
          </a:p>
        </p:txBody>
      </p:sp>
      <p:sp>
        <p:nvSpPr>
          <p:cNvPr name="TextBox 18" id="18"/>
          <p:cNvSpPr txBox="true"/>
          <p:nvPr/>
        </p:nvSpPr>
        <p:spPr>
          <a:xfrm rot="0">
            <a:off x="-1927165" y="7793679"/>
            <a:ext cx="7560000" cy="852116"/>
          </a:xfrm>
          <a:prstGeom prst="rect">
            <a:avLst/>
          </a:prstGeom>
        </p:spPr>
        <p:txBody>
          <a:bodyPr anchor="t" rtlCol="false" tIns="0" lIns="0" bIns="0" rIns="0">
            <a:spAutoFit/>
          </a:bodyPr>
          <a:lstStyle/>
          <a:p>
            <a:pPr algn="ctr">
              <a:lnSpc>
                <a:spcPts val="6947"/>
              </a:lnSpc>
            </a:pPr>
            <a:r>
              <a:rPr lang="en-US" sz="5303" spc="106">
                <a:solidFill>
                  <a:srgbClr val="5B453A"/>
                </a:solidFill>
                <a:latin typeface="Moontime"/>
                <a:ea typeface="Moontime"/>
                <a:cs typeface="Moontime"/>
                <a:sym typeface="Moontime"/>
              </a:rPr>
              <a:t>#Superboostexpert</a:t>
            </a:r>
          </a:p>
        </p:txBody>
      </p:sp>
      <p:sp>
        <p:nvSpPr>
          <p:cNvPr name="TextBox 19" id="19"/>
          <p:cNvSpPr txBox="true"/>
          <p:nvPr/>
        </p:nvSpPr>
        <p:spPr>
          <a:xfrm rot="0">
            <a:off x="-2272004" y="8674370"/>
            <a:ext cx="7168405" cy="397510"/>
          </a:xfrm>
          <a:prstGeom prst="rect">
            <a:avLst/>
          </a:prstGeom>
        </p:spPr>
        <p:txBody>
          <a:bodyPr anchor="t" rtlCol="false" tIns="0" lIns="0" bIns="0" rIns="0">
            <a:spAutoFit/>
          </a:bodyPr>
          <a:lstStyle/>
          <a:p>
            <a:pPr algn="ctr">
              <a:lnSpc>
                <a:spcPts val="3080"/>
              </a:lnSpc>
            </a:pPr>
            <a:r>
              <a:rPr lang="en-US" sz="2800" spc="70">
                <a:solidFill>
                  <a:srgbClr val="000000"/>
                </a:solidFill>
                <a:latin typeface="Cardo"/>
                <a:ea typeface="Cardo"/>
                <a:cs typeface="Cardo"/>
                <a:sym typeface="Cardo"/>
              </a:rPr>
              <a:t>#superboostexpert</a:t>
            </a:r>
          </a:p>
        </p:txBody>
      </p:sp>
      <p:sp>
        <p:nvSpPr>
          <p:cNvPr name="TextBox 20" id="20"/>
          <p:cNvSpPr txBox="true"/>
          <p:nvPr/>
        </p:nvSpPr>
        <p:spPr>
          <a:xfrm rot="0">
            <a:off x="1852835" y="9024255"/>
            <a:ext cx="7560000" cy="852116"/>
          </a:xfrm>
          <a:prstGeom prst="rect">
            <a:avLst/>
          </a:prstGeom>
        </p:spPr>
        <p:txBody>
          <a:bodyPr anchor="t" rtlCol="false" tIns="0" lIns="0" bIns="0" rIns="0">
            <a:spAutoFit/>
          </a:bodyPr>
          <a:lstStyle/>
          <a:p>
            <a:pPr algn="ctr">
              <a:lnSpc>
                <a:spcPts val="6947"/>
              </a:lnSpc>
            </a:pPr>
            <a:r>
              <a:rPr lang="en-US" sz="5303" spc="106">
                <a:solidFill>
                  <a:srgbClr val="5B453A"/>
                </a:solidFill>
                <a:latin typeface="Moontime"/>
                <a:ea typeface="Moontime"/>
                <a:cs typeface="Moontime"/>
                <a:sym typeface="Moontime"/>
              </a:rPr>
              <a:t>#Superbooster</a:t>
            </a:r>
          </a:p>
        </p:txBody>
      </p:sp>
      <p:sp>
        <p:nvSpPr>
          <p:cNvPr name="TextBox 21" id="21"/>
          <p:cNvSpPr txBox="true"/>
          <p:nvPr/>
        </p:nvSpPr>
        <p:spPr>
          <a:xfrm rot="0">
            <a:off x="1507996" y="9751533"/>
            <a:ext cx="7168405" cy="397510"/>
          </a:xfrm>
          <a:prstGeom prst="rect">
            <a:avLst/>
          </a:prstGeom>
        </p:spPr>
        <p:txBody>
          <a:bodyPr anchor="t" rtlCol="false" tIns="0" lIns="0" bIns="0" rIns="0">
            <a:spAutoFit/>
          </a:bodyPr>
          <a:lstStyle/>
          <a:p>
            <a:pPr algn="ctr">
              <a:lnSpc>
                <a:spcPts val="3080"/>
              </a:lnSpc>
            </a:pPr>
            <a:r>
              <a:rPr lang="en-US" sz="2800" spc="70">
                <a:solidFill>
                  <a:srgbClr val="000000"/>
                </a:solidFill>
                <a:latin typeface="Cardo"/>
                <a:ea typeface="Cardo"/>
                <a:cs typeface="Cardo"/>
                <a:sym typeface="Cardo"/>
              </a:rPr>
              <a:t>#superbooster</a:t>
            </a:r>
          </a:p>
        </p:txBody>
      </p:sp>
    </p:spTree>
  </p:cSld>
  <p:clrMapOvr>
    <a:masterClrMapping/>
  </p:clrMapOvr>
</p:sld>
</file>

<file path=ppt/slides/slide7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18087" y="3263500"/>
            <a:ext cx="7123825" cy="7142711"/>
            <a:chOff x="0" y="0"/>
            <a:chExt cx="2553018" cy="2559786"/>
          </a:xfrm>
        </p:grpSpPr>
        <p:sp>
          <p:nvSpPr>
            <p:cNvPr name="Freeform 3" id="3"/>
            <p:cNvSpPr/>
            <p:nvPr/>
          </p:nvSpPr>
          <p:spPr>
            <a:xfrm flipH="false" flipV="false" rot="0">
              <a:off x="0" y="0"/>
              <a:ext cx="2553018" cy="2559786"/>
            </a:xfrm>
            <a:custGeom>
              <a:avLst/>
              <a:gdLst/>
              <a:ahLst/>
              <a:cxnLst/>
              <a:rect r="r" b="b" t="t" l="l"/>
              <a:pathLst>
                <a:path h="2559786" w="2553018">
                  <a:moveTo>
                    <a:pt x="0" y="0"/>
                  </a:moveTo>
                  <a:lnTo>
                    <a:pt x="2553018" y="0"/>
                  </a:lnTo>
                  <a:lnTo>
                    <a:pt x="2553018" y="2559786"/>
                  </a:lnTo>
                  <a:lnTo>
                    <a:pt x="0" y="2559786"/>
                  </a:lnTo>
                  <a:close/>
                </a:path>
              </a:pathLst>
            </a:custGeom>
            <a:solidFill>
              <a:srgbClr val="C5BEA9">
                <a:alpha val="34902"/>
              </a:srgbClr>
            </a:solidFill>
            <a:ln cap="sq">
              <a:noFill/>
              <a:prstDash val="sysDot"/>
              <a:miter/>
            </a:ln>
          </p:spPr>
        </p:sp>
        <p:sp>
          <p:nvSpPr>
            <p:cNvPr name="TextBox 4" id="4"/>
            <p:cNvSpPr txBox="true"/>
            <p:nvPr/>
          </p:nvSpPr>
          <p:spPr>
            <a:xfrm>
              <a:off x="0" y="-19050"/>
              <a:ext cx="2553018" cy="2578836"/>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933444" y="9084756"/>
            <a:ext cx="1245092" cy="323491"/>
            <a:chOff x="0" y="0"/>
            <a:chExt cx="1660123" cy="431321"/>
          </a:xfrm>
        </p:grpSpPr>
        <p:grpSp>
          <p:nvGrpSpPr>
            <p:cNvPr name="Group 6" id="6"/>
            <p:cNvGrpSpPr/>
            <p:nvPr/>
          </p:nvGrpSpPr>
          <p:grpSpPr>
            <a:xfrm rot="0">
              <a:off x="0" y="0"/>
              <a:ext cx="1660123" cy="431321"/>
              <a:chOff x="0" y="0"/>
              <a:chExt cx="7291029" cy="1894302"/>
            </a:xfrm>
          </p:grpSpPr>
          <p:sp>
            <p:nvSpPr>
              <p:cNvPr name="Freeform 7" id="7"/>
              <p:cNvSpPr/>
              <p:nvPr/>
            </p:nvSpPr>
            <p:spPr>
              <a:xfrm flipH="false" flipV="false" rot="0">
                <a:off x="0" y="0"/>
                <a:ext cx="7291029" cy="1894302"/>
              </a:xfrm>
              <a:custGeom>
                <a:avLst/>
                <a:gdLst/>
                <a:ahLst/>
                <a:cxnLst/>
                <a:rect r="r" b="b" t="t" l="l"/>
                <a:pathLst>
                  <a:path h="1894302" w="7291029">
                    <a:moveTo>
                      <a:pt x="7166569" y="1894302"/>
                    </a:moveTo>
                    <a:lnTo>
                      <a:pt x="124460" y="1894302"/>
                    </a:lnTo>
                    <a:cubicBezTo>
                      <a:pt x="55880" y="1894302"/>
                      <a:pt x="0" y="1838422"/>
                      <a:pt x="0" y="1769842"/>
                    </a:cubicBezTo>
                    <a:lnTo>
                      <a:pt x="0" y="124460"/>
                    </a:lnTo>
                    <a:cubicBezTo>
                      <a:pt x="0" y="55880"/>
                      <a:pt x="55880" y="0"/>
                      <a:pt x="124460" y="0"/>
                    </a:cubicBezTo>
                    <a:lnTo>
                      <a:pt x="7166570" y="0"/>
                    </a:lnTo>
                    <a:cubicBezTo>
                      <a:pt x="7235149" y="0"/>
                      <a:pt x="7291029" y="55880"/>
                      <a:pt x="7291029" y="124460"/>
                    </a:cubicBezTo>
                    <a:lnTo>
                      <a:pt x="7291029" y="1769842"/>
                    </a:lnTo>
                    <a:cubicBezTo>
                      <a:pt x="7291029" y="1838422"/>
                      <a:pt x="7235149" y="1894302"/>
                      <a:pt x="7166570" y="1894302"/>
                    </a:cubicBezTo>
                    <a:close/>
                  </a:path>
                </a:pathLst>
              </a:custGeom>
              <a:solidFill>
                <a:srgbClr val="C5BEA9"/>
              </a:solidFill>
            </p:spPr>
          </p:sp>
        </p:grpSp>
        <p:sp>
          <p:nvSpPr>
            <p:cNvPr name="TextBox 8" id="8"/>
            <p:cNvSpPr txBox="true"/>
            <p:nvPr/>
          </p:nvSpPr>
          <p:spPr>
            <a:xfrm rot="0">
              <a:off x="0" y="94039"/>
              <a:ext cx="1660123" cy="224192"/>
            </a:xfrm>
            <a:prstGeom prst="rect">
              <a:avLst/>
            </a:prstGeom>
          </p:spPr>
          <p:txBody>
            <a:bodyPr anchor="t" rtlCol="false" tIns="0" lIns="0" bIns="0" rIns="0">
              <a:spAutoFit/>
            </a:bodyPr>
            <a:lstStyle/>
            <a:p>
              <a:pPr algn="ctr">
                <a:lnSpc>
                  <a:spcPts val="1494"/>
                </a:lnSpc>
              </a:pPr>
              <a:r>
                <a:rPr lang="en-US" sz="1067" spc="244">
                  <a:solidFill>
                    <a:srgbClr val="F0EDEA"/>
                  </a:solidFill>
                  <a:latin typeface="Glacial Indifference"/>
                  <a:ea typeface="Glacial Indifference"/>
                  <a:cs typeface="Glacial Indifference"/>
                  <a:sym typeface="Glacial Indifference"/>
                </a:rPr>
                <a:t>SUBSCRIBE</a:t>
              </a:r>
            </a:p>
          </p:txBody>
        </p:sp>
      </p:grpSp>
      <p:sp>
        <p:nvSpPr>
          <p:cNvPr name="Freeform 9" id="9"/>
          <p:cNvSpPr/>
          <p:nvPr/>
        </p:nvSpPr>
        <p:spPr>
          <a:xfrm flipH="false" flipV="false" rot="0">
            <a:off x="1143906" y="9778648"/>
            <a:ext cx="598581" cy="594840"/>
          </a:xfrm>
          <a:custGeom>
            <a:avLst/>
            <a:gdLst/>
            <a:ahLst/>
            <a:cxnLst/>
            <a:rect r="r" b="b" t="t" l="l"/>
            <a:pathLst>
              <a:path h="594840" w="598581">
                <a:moveTo>
                  <a:pt x="0" y="0"/>
                </a:moveTo>
                <a:lnTo>
                  <a:pt x="598581" y="0"/>
                </a:lnTo>
                <a:lnTo>
                  <a:pt x="598581" y="594839"/>
                </a:lnTo>
                <a:lnTo>
                  <a:pt x="0" y="594839"/>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10" id="10"/>
          <p:cNvSpPr/>
          <p:nvPr/>
        </p:nvSpPr>
        <p:spPr>
          <a:xfrm flipH="false" flipV="false" rot="0">
            <a:off x="1836845" y="9778648"/>
            <a:ext cx="594840" cy="594840"/>
          </a:xfrm>
          <a:custGeom>
            <a:avLst/>
            <a:gdLst/>
            <a:ahLst/>
            <a:cxnLst/>
            <a:rect r="r" b="b" t="t" l="l"/>
            <a:pathLst>
              <a:path h="594840" w="594840">
                <a:moveTo>
                  <a:pt x="0" y="0"/>
                </a:moveTo>
                <a:lnTo>
                  <a:pt x="594840" y="0"/>
                </a:lnTo>
                <a:lnTo>
                  <a:pt x="594840" y="594839"/>
                </a:lnTo>
                <a:lnTo>
                  <a:pt x="0" y="594839"/>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1" id="11"/>
          <p:cNvSpPr txBox="true"/>
          <p:nvPr/>
        </p:nvSpPr>
        <p:spPr>
          <a:xfrm rot="0">
            <a:off x="1219187" y="7809072"/>
            <a:ext cx="4673606" cy="1074250"/>
          </a:xfrm>
          <a:prstGeom prst="rect">
            <a:avLst/>
          </a:prstGeom>
        </p:spPr>
        <p:txBody>
          <a:bodyPr anchor="t" rtlCol="false" tIns="0" lIns="0" bIns="0" rIns="0">
            <a:spAutoFit/>
          </a:bodyPr>
          <a:lstStyle/>
          <a:p>
            <a:pPr algn="ctr">
              <a:lnSpc>
                <a:spcPts val="4314"/>
              </a:lnSpc>
            </a:pPr>
            <a:r>
              <a:rPr lang="en-US" sz="3081" spc="209">
                <a:solidFill>
                  <a:srgbClr val="000000"/>
                </a:solidFill>
                <a:latin typeface="Glacial Indifference"/>
                <a:ea typeface="Glacial Indifference"/>
                <a:cs typeface="Glacial Indifference"/>
                <a:sym typeface="Glacial Indifference"/>
              </a:rPr>
              <a:t>FOLLOW US ON SOCIAL MEDIA</a:t>
            </a:r>
          </a:p>
        </p:txBody>
      </p:sp>
      <p:sp>
        <p:nvSpPr>
          <p:cNvPr name="TextBox 12" id="12"/>
          <p:cNvSpPr txBox="true"/>
          <p:nvPr/>
        </p:nvSpPr>
        <p:spPr>
          <a:xfrm rot="0">
            <a:off x="2162071" y="9900877"/>
            <a:ext cx="2787838" cy="315258"/>
          </a:xfrm>
          <a:prstGeom prst="rect">
            <a:avLst/>
          </a:prstGeom>
        </p:spPr>
        <p:txBody>
          <a:bodyPr anchor="t" rtlCol="false" tIns="0" lIns="0" bIns="0" rIns="0">
            <a:spAutoFit/>
          </a:bodyPr>
          <a:lstStyle/>
          <a:p>
            <a:pPr algn="ctr">
              <a:lnSpc>
                <a:spcPts val="2573"/>
              </a:lnSpc>
            </a:pPr>
            <a:r>
              <a:rPr lang="en-US" sz="1838" spc="125">
                <a:solidFill>
                  <a:srgbClr val="000000"/>
                </a:solidFill>
                <a:latin typeface="Glacial Indifference"/>
                <a:ea typeface="Glacial Indifference"/>
                <a:cs typeface="Glacial Indifference"/>
                <a:sym typeface="Glacial Indifference"/>
              </a:rPr>
              <a:t>@SUPERBOOST_UK</a:t>
            </a:r>
          </a:p>
        </p:txBody>
      </p:sp>
      <p:grpSp>
        <p:nvGrpSpPr>
          <p:cNvPr name="Group 13" id="13"/>
          <p:cNvGrpSpPr>
            <a:grpSpLocks noChangeAspect="true"/>
          </p:cNvGrpSpPr>
          <p:nvPr/>
        </p:nvGrpSpPr>
        <p:grpSpPr>
          <a:xfrm rot="0">
            <a:off x="1443197" y="-685328"/>
            <a:ext cx="4057103" cy="8027675"/>
            <a:chOff x="0" y="0"/>
            <a:chExt cx="2620010" cy="5184140"/>
          </a:xfrm>
        </p:grpSpPr>
        <p:sp>
          <p:nvSpPr>
            <p:cNvPr name="Freeform 14" id="14"/>
            <p:cNvSpPr/>
            <p:nvPr/>
          </p:nvSpPr>
          <p:spPr>
            <a:xfrm flipH="false" flipV="false" rot="0">
              <a:off x="53340" y="25400"/>
              <a:ext cx="2513330" cy="5132070"/>
            </a:xfrm>
            <a:custGeom>
              <a:avLst/>
              <a:gdLst/>
              <a:ahLst/>
              <a:cxnLst/>
              <a:rect r="r" b="b" t="t" l="l"/>
              <a:pathLst>
                <a:path h="5132070" w="2513330">
                  <a:moveTo>
                    <a:pt x="2159000" y="0"/>
                  </a:moveTo>
                  <a:lnTo>
                    <a:pt x="354330" y="0"/>
                  </a:lnTo>
                  <a:cubicBezTo>
                    <a:pt x="158750" y="0"/>
                    <a:pt x="0" y="158750"/>
                    <a:pt x="0" y="354330"/>
                  </a:cubicBezTo>
                  <a:lnTo>
                    <a:pt x="0" y="4777740"/>
                  </a:lnTo>
                  <a:cubicBezTo>
                    <a:pt x="0" y="4973320"/>
                    <a:pt x="158750" y="5132070"/>
                    <a:pt x="354330" y="5132070"/>
                  </a:cubicBezTo>
                  <a:lnTo>
                    <a:pt x="2159000" y="5132070"/>
                  </a:lnTo>
                  <a:cubicBezTo>
                    <a:pt x="2354580" y="5132070"/>
                    <a:pt x="2513330" y="4973320"/>
                    <a:pt x="2513330" y="4777740"/>
                  </a:cubicBezTo>
                  <a:lnTo>
                    <a:pt x="2513330" y="354330"/>
                  </a:lnTo>
                  <a:cubicBezTo>
                    <a:pt x="2513330" y="158750"/>
                    <a:pt x="2354580" y="0"/>
                    <a:pt x="2159000" y="0"/>
                  </a:cubicBezTo>
                  <a:close/>
                  <a:moveTo>
                    <a:pt x="1558290" y="162560"/>
                  </a:moveTo>
                  <a:cubicBezTo>
                    <a:pt x="1576070" y="162560"/>
                    <a:pt x="1590040" y="176530"/>
                    <a:pt x="1590040" y="194310"/>
                  </a:cubicBezTo>
                  <a:cubicBezTo>
                    <a:pt x="1590040" y="212090"/>
                    <a:pt x="1576070" y="226060"/>
                    <a:pt x="1558290" y="226060"/>
                  </a:cubicBezTo>
                  <a:cubicBezTo>
                    <a:pt x="1540510" y="226060"/>
                    <a:pt x="1526540" y="212090"/>
                    <a:pt x="1526540" y="194310"/>
                  </a:cubicBezTo>
                  <a:cubicBezTo>
                    <a:pt x="1526540" y="176530"/>
                    <a:pt x="1541780" y="162560"/>
                    <a:pt x="1558290" y="162560"/>
                  </a:cubicBezTo>
                  <a:close/>
                  <a:moveTo>
                    <a:pt x="1089660" y="172720"/>
                  </a:moveTo>
                  <a:lnTo>
                    <a:pt x="1394460" y="172720"/>
                  </a:lnTo>
                  <a:cubicBezTo>
                    <a:pt x="1405890" y="172720"/>
                    <a:pt x="1416050" y="181610"/>
                    <a:pt x="1416050" y="194310"/>
                  </a:cubicBezTo>
                  <a:cubicBezTo>
                    <a:pt x="1416050" y="207010"/>
                    <a:pt x="1405890" y="215900"/>
                    <a:pt x="1394460" y="215900"/>
                  </a:cubicBezTo>
                  <a:lnTo>
                    <a:pt x="1089660" y="215900"/>
                  </a:lnTo>
                  <a:cubicBezTo>
                    <a:pt x="1078230" y="215900"/>
                    <a:pt x="1068070" y="207010"/>
                    <a:pt x="1068070" y="194310"/>
                  </a:cubicBezTo>
                  <a:cubicBezTo>
                    <a:pt x="1068070" y="181610"/>
                    <a:pt x="1078230" y="172720"/>
                    <a:pt x="1089660" y="172720"/>
                  </a:cubicBezTo>
                  <a:close/>
                  <a:moveTo>
                    <a:pt x="2383790" y="4798060"/>
                  </a:moveTo>
                  <a:cubicBezTo>
                    <a:pt x="2383790" y="4913630"/>
                    <a:pt x="2289810" y="5007610"/>
                    <a:pt x="2174240" y="5007610"/>
                  </a:cubicBezTo>
                  <a:lnTo>
                    <a:pt x="341630" y="5007610"/>
                  </a:lnTo>
                  <a:cubicBezTo>
                    <a:pt x="226060" y="5007610"/>
                    <a:pt x="132080" y="4913630"/>
                    <a:pt x="132080" y="4798060"/>
                  </a:cubicBezTo>
                  <a:lnTo>
                    <a:pt x="132080" y="340360"/>
                  </a:lnTo>
                  <a:cubicBezTo>
                    <a:pt x="132080" y="224790"/>
                    <a:pt x="226060" y="130810"/>
                    <a:pt x="341630" y="130810"/>
                  </a:cubicBezTo>
                  <a:lnTo>
                    <a:pt x="614680" y="130810"/>
                  </a:lnTo>
                  <a:lnTo>
                    <a:pt x="614680" y="187960"/>
                  </a:lnTo>
                  <a:cubicBezTo>
                    <a:pt x="614680" y="252730"/>
                    <a:pt x="668020" y="306070"/>
                    <a:pt x="732790" y="306070"/>
                  </a:cubicBezTo>
                  <a:lnTo>
                    <a:pt x="1783080" y="306070"/>
                  </a:lnTo>
                  <a:cubicBezTo>
                    <a:pt x="1847850" y="306070"/>
                    <a:pt x="1901190" y="252730"/>
                    <a:pt x="1901190" y="187960"/>
                  </a:cubicBezTo>
                  <a:lnTo>
                    <a:pt x="1901190" y="130810"/>
                  </a:lnTo>
                  <a:lnTo>
                    <a:pt x="2172970" y="130810"/>
                  </a:lnTo>
                  <a:cubicBezTo>
                    <a:pt x="2288540" y="130810"/>
                    <a:pt x="2382520" y="224790"/>
                    <a:pt x="2382520" y="340360"/>
                  </a:cubicBezTo>
                  <a:lnTo>
                    <a:pt x="2382520" y="4798060"/>
                  </a:lnTo>
                  <a:close/>
                </a:path>
              </a:pathLst>
            </a:custGeom>
            <a:solidFill>
              <a:srgbClr val="000000"/>
            </a:solidFill>
          </p:spPr>
        </p:sp>
        <p:sp>
          <p:nvSpPr>
            <p:cNvPr name="Freeform 15" id="15"/>
            <p:cNvSpPr/>
            <p:nvPr/>
          </p:nvSpPr>
          <p:spPr>
            <a:xfrm flipH="false" flipV="false" rot="0">
              <a:off x="185420" y="156210"/>
              <a:ext cx="2250453" cy="4876800"/>
            </a:xfrm>
            <a:custGeom>
              <a:avLst/>
              <a:gdLst/>
              <a:ahLst/>
              <a:cxnLst/>
              <a:rect r="r" b="b" t="t" l="l"/>
              <a:pathLst>
                <a:path h="4876800" w="2250453">
                  <a:moveTo>
                    <a:pt x="2040890" y="0"/>
                  </a:moveTo>
                  <a:lnTo>
                    <a:pt x="1769110" y="0"/>
                  </a:lnTo>
                  <a:lnTo>
                    <a:pt x="1769110" y="57150"/>
                  </a:lnTo>
                  <a:cubicBezTo>
                    <a:pt x="1769110" y="121920"/>
                    <a:pt x="1715770" y="175260"/>
                    <a:pt x="1651000" y="175260"/>
                  </a:cubicBezTo>
                  <a:lnTo>
                    <a:pt x="601980" y="175260"/>
                  </a:lnTo>
                  <a:cubicBezTo>
                    <a:pt x="537210" y="175260"/>
                    <a:pt x="483870" y="121920"/>
                    <a:pt x="483870" y="57150"/>
                  </a:cubicBezTo>
                  <a:lnTo>
                    <a:pt x="483870" y="0"/>
                  </a:lnTo>
                  <a:lnTo>
                    <a:pt x="209550" y="0"/>
                  </a:lnTo>
                  <a:cubicBezTo>
                    <a:pt x="93980" y="0"/>
                    <a:pt x="0" y="93980"/>
                    <a:pt x="0" y="209550"/>
                  </a:cubicBezTo>
                  <a:lnTo>
                    <a:pt x="0" y="4667250"/>
                  </a:lnTo>
                  <a:cubicBezTo>
                    <a:pt x="0" y="4782820"/>
                    <a:pt x="93980" y="4876800"/>
                    <a:pt x="209550" y="4876800"/>
                  </a:cubicBezTo>
                  <a:lnTo>
                    <a:pt x="2040890" y="4876800"/>
                  </a:lnTo>
                  <a:cubicBezTo>
                    <a:pt x="2156460" y="4876800"/>
                    <a:pt x="2250440" y="4782820"/>
                    <a:pt x="2250440" y="4667250"/>
                  </a:cubicBezTo>
                  <a:lnTo>
                    <a:pt x="2250440" y="209550"/>
                  </a:lnTo>
                  <a:cubicBezTo>
                    <a:pt x="2251710" y="93980"/>
                    <a:pt x="2157730" y="0"/>
                    <a:pt x="2040890" y="0"/>
                  </a:cubicBezTo>
                  <a:close/>
                </a:path>
              </a:pathLst>
            </a:custGeom>
            <a:blipFill>
              <a:blip r:embed="rId6"/>
              <a:stretch>
                <a:fillRect l="-36681" t="0" r="-36681" b="0"/>
              </a:stretch>
            </a:blipFill>
          </p:spPr>
        </p:sp>
        <p:sp>
          <p:nvSpPr>
            <p:cNvPr name="Freeform 16" id="16"/>
            <p:cNvSpPr/>
            <p:nvPr/>
          </p:nvSpPr>
          <p:spPr>
            <a:xfrm flipH="false" flipV="false" rot="0">
              <a:off x="1121410" y="198120"/>
              <a:ext cx="347980" cy="43180"/>
            </a:xfrm>
            <a:custGeom>
              <a:avLst/>
              <a:gdLst/>
              <a:ahLst/>
              <a:cxnLst/>
              <a:rect r="r" b="b" t="t" l="l"/>
              <a:pathLst>
                <a:path h="43180" w="347980">
                  <a:moveTo>
                    <a:pt x="326390" y="0"/>
                  </a:moveTo>
                  <a:lnTo>
                    <a:pt x="21590" y="0"/>
                  </a:lnTo>
                  <a:cubicBezTo>
                    <a:pt x="10160" y="0"/>
                    <a:pt x="0" y="8890"/>
                    <a:pt x="0" y="21590"/>
                  </a:cubicBezTo>
                  <a:cubicBezTo>
                    <a:pt x="0" y="34290"/>
                    <a:pt x="10160" y="43180"/>
                    <a:pt x="21590" y="43180"/>
                  </a:cubicBezTo>
                  <a:lnTo>
                    <a:pt x="326390" y="43180"/>
                  </a:lnTo>
                  <a:cubicBezTo>
                    <a:pt x="337820" y="43180"/>
                    <a:pt x="347980" y="34290"/>
                    <a:pt x="347980" y="21590"/>
                  </a:cubicBezTo>
                  <a:cubicBezTo>
                    <a:pt x="347980" y="8890"/>
                    <a:pt x="337820" y="0"/>
                    <a:pt x="326390" y="0"/>
                  </a:cubicBezTo>
                  <a:close/>
                </a:path>
              </a:pathLst>
            </a:custGeom>
            <a:solidFill>
              <a:srgbClr val="555555"/>
            </a:solidFill>
          </p:spPr>
        </p:sp>
        <p:sp>
          <p:nvSpPr>
            <p:cNvPr name="Freeform 17" id="17"/>
            <p:cNvSpPr/>
            <p:nvPr/>
          </p:nvSpPr>
          <p:spPr>
            <a:xfrm flipH="false" flipV="false" rot="0">
              <a:off x="1579738" y="187960"/>
              <a:ext cx="63785" cy="63501"/>
            </a:xfrm>
            <a:custGeom>
              <a:avLst/>
              <a:gdLst/>
              <a:ahLst/>
              <a:cxnLst/>
              <a:rect r="r" b="b" t="t" l="l"/>
              <a:pathLst>
                <a:path h="63501" w="63785">
                  <a:moveTo>
                    <a:pt x="31892" y="0"/>
                  </a:moveTo>
                  <a:cubicBezTo>
                    <a:pt x="20515" y="-51"/>
                    <a:pt x="9980" y="5989"/>
                    <a:pt x="4277" y="15834"/>
                  </a:cubicBezTo>
                  <a:cubicBezTo>
                    <a:pt x="-1426" y="25678"/>
                    <a:pt x="-1426" y="37822"/>
                    <a:pt x="4277" y="47666"/>
                  </a:cubicBezTo>
                  <a:cubicBezTo>
                    <a:pt x="9980" y="57511"/>
                    <a:pt x="20515" y="63551"/>
                    <a:pt x="31892" y="63500"/>
                  </a:cubicBezTo>
                  <a:cubicBezTo>
                    <a:pt x="43269" y="63551"/>
                    <a:pt x="53804" y="57511"/>
                    <a:pt x="59507" y="47666"/>
                  </a:cubicBezTo>
                  <a:cubicBezTo>
                    <a:pt x="65210" y="37822"/>
                    <a:pt x="65210" y="25678"/>
                    <a:pt x="59507" y="15834"/>
                  </a:cubicBezTo>
                  <a:cubicBezTo>
                    <a:pt x="53804" y="5989"/>
                    <a:pt x="43269" y="-51"/>
                    <a:pt x="31892" y="0"/>
                  </a:cubicBezTo>
                  <a:close/>
                </a:path>
              </a:pathLst>
            </a:custGeom>
            <a:solidFill>
              <a:srgbClr val="555555"/>
            </a:solidFill>
          </p:spPr>
        </p:sp>
        <p:sp>
          <p:nvSpPr>
            <p:cNvPr name="Freeform 18" id="18"/>
            <p:cNvSpPr/>
            <p:nvPr/>
          </p:nvSpPr>
          <p:spPr>
            <a:xfrm flipH="false" flipV="false" rot="0">
              <a:off x="0" y="685800"/>
              <a:ext cx="27940" cy="213360"/>
            </a:xfrm>
            <a:custGeom>
              <a:avLst/>
              <a:gdLst/>
              <a:ahLst/>
              <a:cxnLst/>
              <a:rect r="r" b="b" t="t" l="l"/>
              <a:pathLst>
                <a:path h="213360" w="27940">
                  <a:moveTo>
                    <a:pt x="0" y="26670"/>
                  </a:moveTo>
                  <a:lnTo>
                    <a:pt x="0" y="185420"/>
                  </a:lnTo>
                  <a:cubicBezTo>
                    <a:pt x="0" y="200660"/>
                    <a:pt x="12700" y="213360"/>
                    <a:pt x="27940" y="213360"/>
                  </a:cubicBezTo>
                  <a:lnTo>
                    <a:pt x="27940" y="0"/>
                  </a:lnTo>
                  <a:cubicBezTo>
                    <a:pt x="12700" y="0"/>
                    <a:pt x="0" y="11430"/>
                    <a:pt x="0" y="26670"/>
                  </a:cubicBezTo>
                  <a:close/>
                </a:path>
              </a:pathLst>
            </a:custGeom>
            <a:solidFill>
              <a:srgbClr val="2E2E2E"/>
            </a:solidFill>
          </p:spPr>
        </p:sp>
        <p:sp>
          <p:nvSpPr>
            <p:cNvPr name="Freeform 19" id="19"/>
            <p:cNvSpPr/>
            <p:nvPr/>
          </p:nvSpPr>
          <p:spPr>
            <a:xfrm flipH="false" flipV="false" rot="0">
              <a:off x="0" y="1057910"/>
              <a:ext cx="27940" cy="384810"/>
            </a:xfrm>
            <a:custGeom>
              <a:avLst/>
              <a:gdLst/>
              <a:ahLst/>
              <a:cxnLst/>
              <a:rect r="r" b="b" t="t" l="l"/>
              <a:pathLst>
                <a:path h="384810" w="27940">
                  <a:moveTo>
                    <a:pt x="0" y="26670"/>
                  </a:moveTo>
                  <a:lnTo>
                    <a:pt x="0" y="356870"/>
                  </a:lnTo>
                  <a:cubicBezTo>
                    <a:pt x="0" y="372110"/>
                    <a:pt x="12700" y="384810"/>
                    <a:pt x="27940" y="384810"/>
                  </a:cubicBezTo>
                  <a:lnTo>
                    <a:pt x="27940" y="0"/>
                  </a:lnTo>
                  <a:cubicBezTo>
                    <a:pt x="12700" y="0"/>
                    <a:pt x="0" y="11430"/>
                    <a:pt x="0" y="26670"/>
                  </a:cubicBezTo>
                  <a:close/>
                </a:path>
              </a:pathLst>
            </a:custGeom>
            <a:solidFill>
              <a:srgbClr val="2E2E2E"/>
            </a:solidFill>
          </p:spPr>
        </p:sp>
        <p:sp>
          <p:nvSpPr>
            <p:cNvPr name="Freeform 20" id="20"/>
            <p:cNvSpPr/>
            <p:nvPr/>
          </p:nvSpPr>
          <p:spPr>
            <a:xfrm flipH="false" flipV="false" rot="0">
              <a:off x="0" y="1526540"/>
              <a:ext cx="27940" cy="386080"/>
            </a:xfrm>
            <a:custGeom>
              <a:avLst/>
              <a:gdLst/>
              <a:ahLst/>
              <a:cxnLst/>
              <a:rect r="r" b="b" t="t" l="l"/>
              <a:pathLst>
                <a:path h="386080" w="27940">
                  <a:moveTo>
                    <a:pt x="0" y="27940"/>
                  </a:moveTo>
                  <a:lnTo>
                    <a:pt x="0" y="358140"/>
                  </a:lnTo>
                  <a:cubicBezTo>
                    <a:pt x="0" y="373380"/>
                    <a:pt x="12700" y="386080"/>
                    <a:pt x="27940" y="386080"/>
                  </a:cubicBezTo>
                  <a:lnTo>
                    <a:pt x="27940" y="0"/>
                  </a:lnTo>
                  <a:cubicBezTo>
                    <a:pt x="12700" y="0"/>
                    <a:pt x="0" y="12700"/>
                    <a:pt x="0" y="27940"/>
                  </a:cubicBezTo>
                  <a:close/>
                </a:path>
              </a:pathLst>
            </a:custGeom>
            <a:solidFill>
              <a:srgbClr val="2E2E2E"/>
            </a:solidFill>
          </p:spPr>
        </p:sp>
        <p:sp>
          <p:nvSpPr>
            <p:cNvPr name="Freeform 21" id="21"/>
            <p:cNvSpPr/>
            <p:nvPr/>
          </p:nvSpPr>
          <p:spPr>
            <a:xfrm flipH="false" flipV="false" rot="0">
              <a:off x="2592070" y="1184910"/>
              <a:ext cx="27940" cy="618490"/>
            </a:xfrm>
            <a:custGeom>
              <a:avLst/>
              <a:gdLst/>
              <a:ahLst/>
              <a:cxnLst/>
              <a:rect r="r" b="b" t="t" l="l"/>
              <a:pathLst>
                <a:path h="618490" w="27940">
                  <a:moveTo>
                    <a:pt x="0" y="0"/>
                  </a:moveTo>
                  <a:lnTo>
                    <a:pt x="0" y="618490"/>
                  </a:lnTo>
                  <a:cubicBezTo>
                    <a:pt x="15240" y="618490"/>
                    <a:pt x="27940" y="605790"/>
                    <a:pt x="27940" y="590550"/>
                  </a:cubicBezTo>
                  <a:lnTo>
                    <a:pt x="27940" y="27940"/>
                  </a:lnTo>
                  <a:cubicBezTo>
                    <a:pt x="27940" y="12700"/>
                    <a:pt x="15240" y="0"/>
                    <a:pt x="0" y="0"/>
                  </a:cubicBezTo>
                  <a:close/>
                </a:path>
              </a:pathLst>
            </a:custGeom>
            <a:solidFill>
              <a:srgbClr val="2E2E2E"/>
            </a:solidFill>
          </p:spPr>
        </p:sp>
        <p:sp>
          <p:nvSpPr>
            <p:cNvPr name="Freeform 22" id="22"/>
            <p:cNvSpPr/>
            <p:nvPr/>
          </p:nvSpPr>
          <p:spPr>
            <a:xfrm flipH="false" flipV="false" rot="0">
              <a:off x="27940" y="0"/>
              <a:ext cx="2564130" cy="5182870"/>
            </a:xfrm>
            <a:custGeom>
              <a:avLst/>
              <a:gdLst/>
              <a:ahLst/>
              <a:cxnLst/>
              <a:rect r="r" b="b" t="t" l="l"/>
              <a:pathLst>
                <a:path h="5182870" w="2564130">
                  <a:moveTo>
                    <a:pt x="2564130" y="1184910"/>
                  </a:moveTo>
                  <a:lnTo>
                    <a:pt x="2564130" y="379730"/>
                  </a:lnTo>
                  <a:cubicBezTo>
                    <a:pt x="2564130" y="353060"/>
                    <a:pt x="2561590" y="327660"/>
                    <a:pt x="2556510" y="303530"/>
                  </a:cubicBezTo>
                  <a:cubicBezTo>
                    <a:pt x="2553970" y="290830"/>
                    <a:pt x="2551430" y="279400"/>
                    <a:pt x="2547620" y="266700"/>
                  </a:cubicBezTo>
                  <a:cubicBezTo>
                    <a:pt x="2542540" y="248920"/>
                    <a:pt x="2534920" y="231140"/>
                    <a:pt x="2527300" y="214630"/>
                  </a:cubicBezTo>
                  <a:cubicBezTo>
                    <a:pt x="2522220" y="203200"/>
                    <a:pt x="2515870" y="193040"/>
                    <a:pt x="2509520" y="182880"/>
                  </a:cubicBezTo>
                  <a:cubicBezTo>
                    <a:pt x="2503170" y="172720"/>
                    <a:pt x="2496820" y="162560"/>
                    <a:pt x="2489200" y="152400"/>
                  </a:cubicBezTo>
                  <a:cubicBezTo>
                    <a:pt x="2477770" y="137160"/>
                    <a:pt x="2466340" y="124460"/>
                    <a:pt x="2453640" y="110490"/>
                  </a:cubicBezTo>
                  <a:cubicBezTo>
                    <a:pt x="2444750" y="101600"/>
                    <a:pt x="2435860" y="93980"/>
                    <a:pt x="2426970" y="86360"/>
                  </a:cubicBezTo>
                  <a:cubicBezTo>
                    <a:pt x="2360930" y="31750"/>
                    <a:pt x="2277110" y="0"/>
                    <a:pt x="2185670" y="0"/>
                  </a:cubicBezTo>
                  <a:lnTo>
                    <a:pt x="379730" y="0"/>
                  </a:lnTo>
                  <a:cubicBezTo>
                    <a:pt x="288290" y="0"/>
                    <a:pt x="203200" y="33020"/>
                    <a:pt x="138430" y="86360"/>
                  </a:cubicBezTo>
                  <a:cubicBezTo>
                    <a:pt x="129540" y="93980"/>
                    <a:pt x="120650" y="102870"/>
                    <a:pt x="111760" y="110490"/>
                  </a:cubicBezTo>
                  <a:cubicBezTo>
                    <a:pt x="99060" y="123190"/>
                    <a:pt x="86360" y="137160"/>
                    <a:pt x="76200" y="152400"/>
                  </a:cubicBezTo>
                  <a:cubicBezTo>
                    <a:pt x="68580" y="162560"/>
                    <a:pt x="62230" y="172720"/>
                    <a:pt x="55880" y="182880"/>
                  </a:cubicBezTo>
                  <a:cubicBezTo>
                    <a:pt x="49530" y="193040"/>
                    <a:pt x="43180" y="204470"/>
                    <a:pt x="38100" y="214630"/>
                  </a:cubicBezTo>
                  <a:cubicBezTo>
                    <a:pt x="29210" y="232410"/>
                    <a:pt x="22860" y="248920"/>
                    <a:pt x="16510" y="266700"/>
                  </a:cubicBezTo>
                  <a:cubicBezTo>
                    <a:pt x="12700" y="279400"/>
                    <a:pt x="10160" y="290830"/>
                    <a:pt x="7620" y="303530"/>
                  </a:cubicBezTo>
                  <a:cubicBezTo>
                    <a:pt x="2540" y="327660"/>
                    <a:pt x="0" y="354330"/>
                    <a:pt x="0" y="379730"/>
                  </a:cubicBezTo>
                  <a:lnTo>
                    <a:pt x="0" y="4803140"/>
                  </a:lnTo>
                  <a:cubicBezTo>
                    <a:pt x="0" y="5012690"/>
                    <a:pt x="170180" y="5182870"/>
                    <a:pt x="379730" y="5182870"/>
                  </a:cubicBezTo>
                  <a:lnTo>
                    <a:pt x="2184400" y="5182870"/>
                  </a:lnTo>
                  <a:cubicBezTo>
                    <a:pt x="2393950" y="5182870"/>
                    <a:pt x="2564130" y="5012690"/>
                    <a:pt x="2564130" y="4803140"/>
                  </a:cubicBezTo>
                  <a:lnTo>
                    <a:pt x="2564130" y="1184910"/>
                  </a:lnTo>
                  <a:close/>
                  <a:moveTo>
                    <a:pt x="2538730" y="1184910"/>
                  </a:moveTo>
                  <a:lnTo>
                    <a:pt x="2538730" y="4804410"/>
                  </a:lnTo>
                  <a:cubicBezTo>
                    <a:pt x="2538730" y="4999990"/>
                    <a:pt x="2379980" y="5158740"/>
                    <a:pt x="2184400" y="5158740"/>
                  </a:cubicBezTo>
                  <a:lnTo>
                    <a:pt x="379730" y="5158740"/>
                  </a:lnTo>
                  <a:cubicBezTo>
                    <a:pt x="184150" y="5158740"/>
                    <a:pt x="25400" y="4999990"/>
                    <a:pt x="25400" y="4804410"/>
                  </a:cubicBezTo>
                  <a:lnTo>
                    <a:pt x="25400" y="381000"/>
                  </a:lnTo>
                  <a:cubicBezTo>
                    <a:pt x="25400" y="184150"/>
                    <a:pt x="184150" y="25400"/>
                    <a:pt x="379730" y="25400"/>
                  </a:cubicBezTo>
                  <a:lnTo>
                    <a:pt x="2184400" y="25400"/>
                  </a:lnTo>
                  <a:cubicBezTo>
                    <a:pt x="2379980" y="25400"/>
                    <a:pt x="2538730" y="184150"/>
                    <a:pt x="2538730" y="379730"/>
                  </a:cubicBezTo>
                  <a:lnTo>
                    <a:pt x="2538730" y="1184910"/>
                  </a:lnTo>
                  <a:close/>
                </a:path>
              </a:pathLst>
            </a:custGeom>
            <a:solidFill>
              <a:srgbClr val="555555"/>
            </a:solidFill>
          </p:spPr>
        </p:sp>
      </p:grpSp>
    </p:spTree>
  </p:cSld>
  <p:clrMapOvr>
    <a:masterClrMapping/>
  </p:clrMapOvr>
</p:sld>
</file>

<file path=ppt/slides/slide78.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51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grpSp>
        <p:nvGrpSpPr>
          <p:cNvPr name="Group 5" id="5"/>
          <p:cNvGrpSpPr/>
          <p:nvPr/>
        </p:nvGrpSpPr>
        <p:grpSpPr>
          <a:xfrm rot="0">
            <a:off x="218087" y="5449370"/>
            <a:ext cx="7123825" cy="5011182"/>
            <a:chOff x="0" y="0"/>
            <a:chExt cx="9498434" cy="6681576"/>
          </a:xfrm>
        </p:grpSpPr>
        <p:pic>
          <p:nvPicPr>
            <p:cNvPr name="Picture 6" id="6"/>
            <p:cNvPicPr>
              <a:picLocks noChangeAspect="true"/>
            </p:cNvPicPr>
            <p:nvPr/>
          </p:nvPicPr>
          <p:blipFill>
            <a:blip r:embed="rId2"/>
            <a:srcRect l="0" t="37745" r="0" b="2681"/>
            <a:stretch>
              <a:fillRect/>
            </a:stretch>
          </p:blipFill>
          <p:spPr>
            <a:xfrm flipH="false" flipV="false">
              <a:off x="0" y="0"/>
              <a:ext cx="9498434" cy="6681576"/>
            </a:xfrm>
            <a:prstGeom prst="rect">
              <a:avLst/>
            </a:prstGeom>
          </p:spPr>
        </p:pic>
      </p:grpSp>
      <p:grpSp>
        <p:nvGrpSpPr>
          <p:cNvPr name="Group 7" id="7"/>
          <p:cNvGrpSpPr/>
          <p:nvPr/>
        </p:nvGrpSpPr>
        <p:grpSpPr>
          <a:xfrm rot="0">
            <a:off x="756000" y="901302"/>
            <a:ext cx="6048000" cy="1345188"/>
            <a:chOff x="0" y="0"/>
            <a:chExt cx="8064000" cy="1793583"/>
          </a:xfrm>
        </p:grpSpPr>
        <p:sp>
          <p:nvSpPr>
            <p:cNvPr name="TextBox 8" id="8"/>
            <p:cNvSpPr txBox="true"/>
            <p:nvPr/>
          </p:nvSpPr>
          <p:spPr>
            <a:xfrm rot="0">
              <a:off x="1361871" y="1394877"/>
              <a:ext cx="5340258" cy="398706"/>
            </a:xfrm>
            <a:prstGeom prst="rect">
              <a:avLst/>
            </a:prstGeom>
          </p:spPr>
          <p:txBody>
            <a:bodyPr anchor="t" rtlCol="false" tIns="0" lIns="0" bIns="0" rIns="0">
              <a:spAutoFit/>
            </a:bodyPr>
            <a:lstStyle/>
            <a:p>
              <a:pPr algn="ctr">
                <a:lnSpc>
                  <a:spcPts val="2571"/>
                </a:lnSpc>
              </a:pPr>
              <a:r>
                <a:rPr lang="en-US" sz="1836" spc="233">
                  <a:solidFill>
                    <a:srgbClr val="000000"/>
                  </a:solidFill>
                  <a:latin typeface="Glacial Indifference"/>
                  <a:ea typeface="Glacial Indifference"/>
                  <a:cs typeface="Glacial Indifference"/>
                  <a:sym typeface="Glacial Indifference"/>
                </a:rPr>
                <a:t>SUPERBOOST.CO</a:t>
              </a:r>
            </a:p>
          </p:txBody>
        </p:sp>
        <p:sp>
          <p:nvSpPr>
            <p:cNvPr name="TextBox 9" id="9"/>
            <p:cNvSpPr txBox="true"/>
            <p:nvPr/>
          </p:nvSpPr>
          <p:spPr>
            <a:xfrm rot="0">
              <a:off x="0" y="-38100"/>
              <a:ext cx="8064000" cy="785711"/>
            </a:xfrm>
            <a:prstGeom prst="rect">
              <a:avLst/>
            </a:prstGeom>
          </p:spPr>
          <p:txBody>
            <a:bodyPr anchor="t" rtlCol="false" tIns="0" lIns="0" bIns="0" rIns="0">
              <a:spAutoFit/>
            </a:bodyPr>
            <a:lstStyle/>
            <a:p>
              <a:pPr algn="ctr">
                <a:lnSpc>
                  <a:spcPts val="4842"/>
                </a:lnSpc>
              </a:pPr>
              <a:r>
                <a:rPr lang="en-US" sz="3696" spc="73">
                  <a:solidFill>
                    <a:srgbClr val="000000"/>
                  </a:solidFill>
                  <a:latin typeface="Glacial Indifference"/>
                  <a:ea typeface="Glacial Indifference"/>
                  <a:cs typeface="Glacial Indifference"/>
                  <a:sym typeface="Glacial Indifference"/>
                </a:rPr>
                <a:t>FAQ</a:t>
              </a:r>
            </a:p>
          </p:txBody>
        </p:sp>
      </p:grpSp>
    </p:spTree>
  </p:cSld>
  <p:clrMapOvr>
    <a:masterClrMapping/>
  </p:clrMapOvr>
</p:sld>
</file>

<file path=ppt/slides/slide79.xml><?xml version="1.0" encoding="utf-8"?>
<p:sld xmlns:p="http://schemas.openxmlformats.org/presentationml/2006/main" xmlns:a="http://schemas.openxmlformats.org/drawingml/2006/main">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3263500"/>
            <a:ext cx="7123825" cy="7142711"/>
            <a:chOff x="0" y="0"/>
            <a:chExt cx="2553018" cy="2559786"/>
          </a:xfrm>
        </p:grpSpPr>
        <p:sp>
          <p:nvSpPr>
            <p:cNvPr name="Freeform 3" id="3"/>
            <p:cNvSpPr/>
            <p:nvPr/>
          </p:nvSpPr>
          <p:spPr>
            <a:xfrm flipH="false" flipV="false" rot="0">
              <a:off x="0" y="0"/>
              <a:ext cx="2553018" cy="2559786"/>
            </a:xfrm>
            <a:custGeom>
              <a:avLst/>
              <a:gdLst/>
              <a:ahLst/>
              <a:cxnLst/>
              <a:rect r="r" b="b" t="t" l="l"/>
              <a:pathLst>
                <a:path h="2559786" w="2553018">
                  <a:moveTo>
                    <a:pt x="0" y="0"/>
                  </a:moveTo>
                  <a:lnTo>
                    <a:pt x="2553018" y="0"/>
                  </a:lnTo>
                  <a:lnTo>
                    <a:pt x="2553018" y="2559786"/>
                  </a:lnTo>
                  <a:lnTo>
                    <a:pt x="0" y="2559786"/>
                  </a:lnTo>
                  <a:close/>
                </a:path>
              </a:pathLst>
            </a:custGeom>
            <a:solidFill>
              <a:srgbClr val="C5BEA9">
                <a:alpha val="34902"/>
              </a:srgbClr>
            </a:solidFill>
            <a:ln cap="sq">
              <a:noFill/>
              <a:prstDash val="sysDot"/>
              <a:miter/>
            </a:ln>
          </p:spPr>
        </p:sp>
        <p:sp>
          <p:nvSpPr>
            <p:cNvPr name="TextBox 4" id="4"/>
            <p:cNvSpPr txBox="true"/>
            <p:nvPr/>
          </p:nvSpPr>
          <p:spPr>
            <a:xfrm>
              <a:off x="0" y="-19050"/>
              <a:ext cx="2553018" cy="2578836"/>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2633296" y="1360630"/>
            <a:ext cx="2293408" cy="248767"/>
          </a:xfrm>
          <a:prstGeom prst="rect">
            <a:avLst/>
          </a:prstGeom>
        </p:spPr>
        <p:txBody>
          <a:bodyPr anchor="t" rtlCol="false" tIns="0" lIns="0" bIns="0" rIns="0">
            <a:spAutoFit/>
          </a:bodyPr>
          <a:lstStyle/>
          <a:p>
            <a:pPr algn="ctr">
              <a:lnSpc>
                <a:spcPts val="1859"/>
              </a:lnSpc>
            </a:pPr>
            <a:r>
              <a:rPr lang="en-US" sz="1575">
                <a:solidFill>
                  <a:srgbClr val="000000"/>
                </a:solidFill>
                <a:latin typeface="Glacial Indifference"/>
                <a:ea typeface="Glacial Indifference"/>
                <a:cs typeface="Glacial Indifference"/>
                <a:sym typeface="Glacial Indifference"/>
              </a:rPr>
              <a:t>FAQ</a:t>
            </a:r>
          </a:p>
        </p:txBody>
      </p:sp>
      <p:sp>
        <p:nvSpPr>
          <p:cNvPr name="TextBox 6" id="6"/>
          <p:cNvSpPr txBox="true"/>
          <p:nvPr/>
        </p:nvSpPr>
        <p:spPr>
          <a:xfrm rot="0">
            <a:off x="756000" y="3564716"/>
            <a:ext cx="6048000" cy="17538192"/>
          </a:xfrm>
          <a:prstGeom prst="rect">
            <a:avLst/>
          </a:prstGeom>
        </p:spPr>
        <p:txBody>
          <a:bodyPr anchor="t" rtlCol="false" tIns="0" lIns="0" bIns="0" rIns="0">
            <a:spAutoFit/>
          </a:bodyPr>
          <a:lstStyle/>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Why do we get a metallic/copper taste?</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 This taste occurs when there is a good connection during electrostimulation/biofeedback.</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What does the dirt coming from the skin consist of?</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 Dead skin cells, makeup residues, and toxins.</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Can a metal wire in the mouth cause harm?</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 No, this is not a contraindication.</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M</a:t>
            </a:r>
            <a:r>
              <a:rPr lang="en-US" sz="1359">
                <a:solidFill>
                  <a:srgbClr val="000000"/>
                </a:solidFill>
                <a:latin typeface="Glacial Indifference"/>
                <a:ea typeface="Glacial Indifference"/>
                <a:cs typeface="Glacial Indifference"/>
                <a:sym typeface="Glacial Indifference"/>
              </a:rPr>
              <a:t>en with a beard – should it be shaved?</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 A beard is not a problem. Try to work in the direction of hair growth. Work in small sections and avoid zigzag movements.</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Acne treatment series</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 Every 2 weeks, a treatment — minimum 4 treatments — continue until acne is under control.</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B</a:t>
            </a:r>
            <a:r>
              <a:rPr lang="en-US" sz="1359">
                <a:solidFill>
                  <a:srgbClr val="000000"/>
                </a:solidFill>
                <a:latin typeface="Glacial Indifference"/>
                <a:ea typeface="Glacial Indifference"/>
                <a:cs typeface="Glacial Indifference"/>
                <a:sym typeface="Glacial Indifference"/>
              </a:rPr>
              <a:t>otox and fillers</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 Leave 3 weeks between SuperBoost, fillers, and Botox treatments.</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Should muscle contraction be visible during treatment?</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 No, some clients have no visible contraction or it may not be visible due to thicker skin.</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How to know if the BioRef pen is working without visible contraction?</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 If the client experiences a copper/metal taste and light tingling/burning sensations.</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SuperBoost acne treatment – can the skin be drained?</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 Perform SuperBoost Step 1 first, then drain the skin if necessary.</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Recommended</a:t>
            </a:r>
            <a:r>
              <a:rPr lang="en-US" sz="1359">
                <a:solidFill>
                  <a:srgbClr val="000000"/>
                </a:solidFill>
                <a:latin typeface="Glacial Indifference"/>
                <a:ea typeface="Glacial Indifference"/>
                <a:cs typeface="Glacial Indifference"/>
                <a:sym typeface="Glacial Indifference"/>
              </a:rPr>
              <a:t> Prices per Treatment:</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SuperBoost Acne: €80 – €85</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SuperBoost Full Face or Neck: €150 – €230</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SuperBoost Step 1 with SuperBoost Cocktails: €100</a:t>
            </a:r>
          </a:p>
          <a:p>
            <a:pPr algn="l" marL="293623" indent="-146812" lvl="1">
              <a:lnSpc>
                <a:spcPts val="1767"/>
              </a:lnSpc>
              <a:buFont typeface="Arial"/>
              <a:buChar char="•"/>
            </a:pPr>
            <a:r>
              <a:rPr lang="en-US" sz="1359">
                <a:solidFill>
                  <a:srgbClr val="000000"/>
                </a:solidFill>
                <a:latin typeface="Glacial Indifference"/>
                <a:ea typeface="Glacial Indifference"/>
                <a:cs typeface="Glacial Indifference"/>
                <a:sym typeface="Glacial Indifference"/>
              </a:rPr>
              <a:t>SuperBoost Hands or Décolleté: €100</a:t>
            </a:r>
          </a:p>
          <a:p>
            <a:pPr algn="l">
              <a:lnSpc>
                <a:spcPts val="1767"/>
              </a:lnSpc>
            </a:pPr>
            <a:r>
              <a:rPr lang="en-US" sz="1359">
                <a:solidFill>
                  <a:srgbClr val="000000"/>
                </a:solidFill>
                <a:latin typeface="Glacial Indifference"/>
                <a:ea typeface="Glacial Indifference"/>
                <a:cs typeface="Glacial Indifference"/>
                <a:sym typeface="Glacial Indifference"/>
              </a:rPr>
              <a:t>In case of doubt: Contact Anubis Care.</a:t>
            </a: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r>
              <a:rPr lang="en-US" sz="1359">
                <a:solidFill>
                  <a:srgbClr val="000000"/>
                </a:solidFill>
                <a:latin typeface="Glacial Indifference"/>
                <a:ea typeface="Glacial Indifference"/>
                <a:cs typeface="Glacial Indifference"/>
                <a:sym typeface="Glacial Indifference"/>
              </a:rPr>
              <a:t> </a:t>
            </a: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a:p>
            <a:pPr algn="l">
              <a:lnSpc>
                <a:spcPts val="1903"/>
              </a:lnSpc>
            </a:pP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51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Freeform 5" id="5"/>
          <p:cNvSpPr/>
          <p:nvPr/>
        </p:nvSpPr>
        <p:spPr>
          <a:xfrm flipH="false" flipV="false" rot="0">
            <a:off x="531243" y="7226542"/>
            <a:ext cx="6497514" cy="1836107"/>
          </a:xfrm>
          <a:custGeom>
            <a:avLst/>
            <a:gdLst/>
            <a:ahLst/>
            <a:cxnLst/>
            <a:rect r="r" b="b" t="t" l="l"/>
            <a:pathLst>
              <a:path h="1836107" w="6497514">
                <a:moveTo>
                  <a:pt x="0" y="0"/>
                </a:moveTo>
                <a:lnTo>
                  <a:pt x="6497514" y="0"/>
                </a:lnTo>
                <a:lnTo>
                  <a:pt x="6497514" y="1836106"/>
                </a:lnTo>
                <a:lnTo>
                  <a:pt x="0" y="1836106"/>
                </a:lnTo>
                <a:lnTo>
                  <a:pt x="0" y="0"/>
                </a:lnTo>
                <a:close/>
              </a:path>
            </a:pathLst>
          </a:custGeom>
          <a:blipFill>
            <a:blip r:embed="rId2"/>
            <a:stretch>
              <a:fillRect l="0" t="0" r="0" b="0"/>
            </a:stretch>
          </a:blipFill>
        </p:spPr>
      </p:sp>
      <p:grpSp>
        <p:nvGrpSpPr>
          <p:cNvPr name="Group 6" id="6"/>
          <p:cNvGrpSpPr/>
          <p:nvPr/>
        </p:nvGrpSpPr>
        <p:grpSpPr>
          <a:xfrm rot="0">
            <a:off x="218087" y="5597190"/>
            <a:ext cx="7123825" cy="5094810"/>
            <a:chOff x="0" y="0"/>
            <a:chExt cx="2553018" cy="1825865"/>
          </a:xfrm>
        </p:grpSpPr>
        <p:sp>
          <p:nvSpPr>
            <p:cNvPr name="Freeform 7" id="7"/>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F0EDEA">
                <a:alpha val="34902"/>
              </a:srgbClr>
            </a:solidFill>
            <a:ln cap="sq">
              <a:noFill/>
              <a:prstDash val="sysDot"/>
              <a:miter/>
            </a:ln>
          </p:spPr>
        </p:sp>
        <p:sp>
          <p:nvSpPr>
            <p:cNvPr name="TextBox 8" id="8"/>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9" id="9"/>
          <p:cNvSpPr txBox="true"/>
          <p:nvPr/>
        </p:nvSpPr>
        <p:spPr>
          <a:xfrm rot="0">
            <a:off x="2633296" y="1269863"/>
            <a:ext cx="2293408" cy="248767"/>
          </a:xfrm>
          <a:prstGeom prst="rect">
            <a:avLst/>
          </a:prstGeom>
        </p:spPr>
        <p:txBody>
          <a:bodyPr anchor="t" rtlCol="false" tIns="0" lIns="0" bIns="0" rIns="0">
            <a:spAutoFit/>
          </a:bodyPr>
          <a:lstStyle/>
          <a:p>
            <a:pPr algn="ctr">
              <a:lnSpc>
                <a:spcPts val="1859"/>
              </a:lnSpc>
            </a:pPr>
            <a:r>
              <a:rPr lang="en-US" sz="1575">
                <a:solidFill>
                  <a:srgbClr val="000000"/>
                </a:solidFill>
                <a:latin typeface="Glacial Indifference"/>
                <a:ea typeface="Glacial Indifference"/>
                <a:cs typeface="Glacial Indifference"/>
                <a:sym typeface="Glacial Indifference"/>
              </a:rPr>
              <a:t>Acne scars</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FFFDFD"/>
        </a:solidFill>
      </p:bgPr>
    </p:bg>
    <p:spTree>
      <p:nvGrpSpPr>
        <p:cNvPr id="1" name=""/>
        <p:cNvGrpSpPr/>
        <p:nvPr/>
      </p:nvGrpSpPr>
      <p:grpSpPr>
        <a:xfrm>
          <a:off x="0" y="0"/>
          <a:ext cx="0" cy="0"/>
          <a:chOff x="0" y="0"/>
          <a:chExt cx="0" cy="0"/>
        </a:xfrm>
      </p:grpSpPr>
      <p:grpSp>
        <p:nvGrpSpPr>
          <p:cNvPr name="Group 2" id="2"/>
          <p:cNvGrpSpPr/>
          <p:nvPr/>
        </p:nvGrpSpPr>
        <p:grpSpPr>
          <a:xfrm rot="0">
            <a:off x="218087" y="251190"/>
            <a:ext cx="7123825" cy="5094810"/>
            <a:chOff x="0" y="0"/>
            <a:chExt cx="2553018" cy="1825865"/>
          </a:xfrm>
        </p:grpSpPr>
        <p:sp>
          <p:nvSpPr>
            <p:cNvPr name="Freeform 3" id="3"/>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C5BEA9">
                <a:alpha val="34902"/>
              </a:srgbClr>
            </a:solidFill>
            <a:ln cap="sq">
              <a:noFill/>
              <a:prstDash val="sysDot"/>
              <a:miter/>
            </a:ln>
          </p:spPr>
        </p:sp>
        <p:sp>
          <p:nvSpPr>
            <p:cNvPr name="TextBox 4" id="4"/>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TextBox 5" id="5"/>
          <p:cNvSpPr txBox="true"/>
          <p:nvPr/>
        </p:nvSpPr>
        <p:spPr>
          <a:xfrm rot="0">
            <a:off x="756000" y="787014"/>
            <a:ext cx="6048000" cy="3563239"/>
          </a:xfrm>
          <a:prstGeom prst="rect">
            <a:avLst/>
          </a:prstGeom>
        </p:spPr>
        <p:txBody>
          <a:bodyPr anchor="t" rtlCol="false" tIns="0" lIns="0" bIns="0" rIns="0">
            <a:spAutoFit/>
          </a:bodyPr>
          <a:lstStyle/>
          <a:p>
            <a:pPr algn="l">
              <a:lnSpc>
                <a:spcPts val="1699"/>
              </a:lnSpc>
            </a:pPr>
            <a:r>
              <a:rPr lang="en-US" sz="1359" spc="27">
                <a:solidFill>
                  <a:srgbClr val="000000"/>
                </a:solidFill>
                <a:latin typeface="Glacial Indifference"/>
                <a:ea typeface="Glacial Indifference"/>
                <a:cs typeface="Glacial Indifference"/>
                <a:sym typeface="Glacial Indifference"/>
              </a:rPr>
              <a:t>There are 3 forms of acne scars: </a:t>
            </a:r>
            <a:r>
              <a:rPr lang="en-US" b="true" sz="1359" spc="27">
                <a:solidFill>
                  <a:srgbClr val="000000"/>
                </a:solidFill>
                <a:latin typeface="Glacial Indifference Bold"/>
                <a:ea typeface="Glacial Indifference Bold"/>
                <a:cs typeface="Glacial Indifference Bold"/>
                <a:sym typeface="Glacial Indifference Bold"/>
              </a:rPr>
              <a:t>atrophic scars </a:t>
            </a:r>
            <a:r>
              <a:rPr lang="en-US" sz="1359" spc="27">
                <a:solidFill>
                  <a:srgbClr val="000000"/>
                </a:solidFill>
                <a:latin typeface="Glacial Indifference"/>
                <a:ea typeface="Glacial Indifference"/>
                <a:cs typeface="Glacial Indifference"/>
                <a:sym typeface="Glacial Indifference"/>
              </a:rPr>
              <a:t>, </a:t>
            </a:r>
            <a:r>
              <a:rPr lang="en-US" b="true" sz="1359" spc="27">
                <a:solidFill>
                  <a:srgbClr val="000000"/>
                </a:solidFill>
                <a:latin typeface="Glacial Indifference Bold"/>
                <a:ea typeface="Glacial Indifference Bold"/>
                <a:cs typeface="Glacial Indifference Bold"/>
                <a:sym typeface="Glacial Indifference Bold"/>
              </a:rPr>
              <a:t>hypertrophic scars</a:t>
            </a:r>
            <a:r>
              <a:rPr lang="en-US" sz="1359" spc="27">
                <a:solidFill>
                  <a:srgbClr val="000000"/>
                </a:solidFill>
                <a:latin typeface="Glacial Indifference"/>
                <a:ea typeface="Glacial Indifference"/>
                <a:cs typeface="Glacial Indifference"/>
                <a:sym typeface="Glacial Indifference"/>
              </a:rPr>
              <a:t> and </a:t>
            </a:r>
            <a:r>
              <a:rPr lang="en-US" b="true" sz="1359" spc="27">
                <a:solidFill>
                  <a:srgbClr val="000000"/>
                </a:solidFill>
                <a:latin typeface="Glacial Indifference Bold"/>
                <a:ea typeface="Glacial Indifference Bold"/>
                <a:cs typeface="Glacial Indifference Bold"/>
                <a:sym typeface="Glacial Indifference Bold"/>
              </a:rPr>
              <a:t>keloidal scars.</a:t>
            </a:r>
            <a:r>
              <a:rPr lang="en-US" sz="1359" spc="27">
                <a:solidFill>
                  <a:srgbClr val="000000"/>
                </a:solidFill>
                <a:latin typeface="Glacial Indifference"/>
                <a:ea typeface="Glacial Indifference"/>
                <a:cs typeface="Glacial Indifference"/>
                <a:sym typeface="Glacial Indifference"/>
              </a:rPr>
              <a:t> In atrophic scars there is a decrease in collagen and in hypertrophic scars and keloids there is an increase in collagen. Almost 80% of people with acne scars have mainly atrophic scars: thus, the minority ( about 10-20%) have hypertrophic scars and keloids.</a:t>
            </a:r>
          </a:p>
          <a:p>
            <a:pPr algn="l">
              <a:lnSpc>
                <a:spcPts val="1699"/>
              </a:lnSpc>
            </a:pPr>
          </a:p>
          <a:p>
            <a:pPr algn="l">
              <a:lnSpc>
                <a:spcPts val="1699"/>
              </a:lnSpc>
            </a:pPr>
            <a:r>
              <a:rPr lang="en-US" sz="1359" spc="27" b="true">
                <a:solidFill>
                  <a:srgbClr val="000000"/>
                </a:solidFill>
                <a:latin typeface="Glacial Indifference Bold"/>
                <a:ea typeface="Glacial Indifference Bold"/>
                <a:cs typeface="Glacial Indifference Bold"/>
                <a:sym typeface="Glacial Indifference Bold"/>
              </a:rPr>
              <a:t>Icepick scars.</a:t>
            </a:r>
            <a:r>
              <a:rPr lang="en-US" sz="1359" spc="27">
                <a:solidFill>
                  <a:srgbClr val="000000"/>
                </a:solidFill>
                <a:latin typeface="Glacial Indifference"/>
                <a:ea typeface="Glacial Indifference"/>
                <a:cs typeface="Glacial Indifference"/>
                <a:sym typeface="Glacial Indifference"/>
              </a:rPr>
              <a:t> These are point-shaped and deeper scars or pits in the skin. In these, the opening is wider than the deeper point, creating a V shape (ice pick = icicle). These types of scars are difficult to treat. Advice: send the client to a dermatologist for possibly a shot of TCA peeling.</a:t>
            </a:r>
          </a:p>
          <a:p>
            <a:pPr algn="l">
              <a:lnSpc>
                <a:spcPts val="1699"/>
              </a:lnSpc>
            </a:pPr>
          </a:p>
          <a:p>
            <a:pPr algn="l">
              <a:lnSpc>
                <a:spcPts val="1699"/>
              </a:lnSpc>
            </a:pPr>
            <a:r>
              <a:rPr lang="en-US" sz="1359" spc="27" b="true">
                <a:solidFill>
                  <a:srgbClr val="000000"/>
                </a:solidFill>
                <a:latin typeface="Glacial Indifference Bold"/>
                <a:ea typeface="Glacial Indifference Bold"/>
                <a:cs typeface="Glacial Indifference Bold"/>
                <a:sym typeface="Glacial Indifference Bold"/>
              </a:rPr>
              <a:t>Boxcar.</a:t>
            </a:r>
            <a:r>
              <a:rPr lang="en-US" sz="1359" spc="27">
                <a:solidFill>
                  <a:srgbClr val="000000"/>
                </a:solidFill>
                <a:latin typeface="Glacial Indifference"/>
                <a:ea typeface="Glacial Indifference"/>
                <a:cs typeface="Glacial Indifference"/>
                <a:sym typeface="Glacial Indifference"/>
              </a:rPr>
              <a:t> These are round or oval scars with sharp vertical edges. These scars are wider on the surface compared to ice pick scars, and often form a U shape with a wide base. Boxcar scars can be superficial or deep.</a:t>
            </a:r>
          </a:p>
          <a:p>
            <a:pPr algn="l">
              <a:lnSpc>
                <a:spcPts val="1699"/>
              </a:lnSpc>
            </a:pPr>
          </a:p>
          <a:p>
            <a:pPr algn="l">
              <a:lnSpc>
                <a:spcPts val="1699"/>
              </a:lnSpc>
            </a:pPr>
            <a:r>
              <a:rPr lang="en-US" sz="1359" spc="27" b="true">
                <a:solidFill>
                  <a:srgbClr val="000000"/>
                </a:solidFill>
                <a:latin typeface="Glacial Indifference Bold"/>
                <a:ea typeface="Glacial Indifference Bold"/>
                <a:cs typeface="Glacial Indifference Bold"/>
                <a:sym typeface="Glacial Indifference Bold"/>
              </a:rPr>
              <a:t>Rolling scars.</a:t>
            </a:r>
            <a:r>
              <a:rPr lang="en-US" sz="1359" spc="27">
                <a:solidFill>
                  <a:srgbClr val="000000"/>
                </a:solidFill>
                <a:latin typeface="Glacial Indifference"/>
                <a:ea typeface="Glacial Indifference"/>
                <a:cs typeface="Glacial Indifference"/>
                <a:sym typeface="Glacial Indifference"/>
              </a:rPr>
              <a:t> Typically band-shaped deep or superficial indentations in the skin that are often wider than 4 to 5 mm. They often have an M shape.</a:t>
            </a:r>
          </a:p>
        </p:txBody>
      </p:sp>
      <p:grpSp>
        <p:nvGrpSpPr>
          <p:cNvPr name="Group 6" id="6"/>
          <p:cNvGrpSpPr/>
          <p:nvPr/>
        </p:nvGrpSpPr>
        <p:grpSpPr>
          <a:xfrm rot="0">
            <a:off x="218087" y="5597190"/>
            <a:ext cx="7123825" cy="5094810"/>
            <a:chOff x="0" y="0"/>
            <a:chExt cx="2553018" cy="1825865"/>
          </a:xfrm>
        </p:grpSpPr>
        <p:sp>
          <p:nvSpPr>
            <p:cNvPr name="Freeform 7" id="7"/>
            <p:cNvSpPr/>
            <p:nvPr/>
          </p:nvSpPr>
          <p:spPr>
            <a:xfrm flipH="false" flipV="false" rot="0">
              <a:off x="0" y="0"/>
              <a:ext cx="2553018" cy="1825865"/>
            </a:xfrm>
            <a:custGeom>
              <a:avLst/>
              <a:gdLst/>
              <a:ahLst/>
              <a:cxnLst/>
              <a:rect r="r" b="b" t="t" l="l"/>
              <a:pathLst>
                <a:path h="1825865" w="2553018">
                  <a:moveTo>
                    <a:pt x="0" y="0"/>
                  </a:moveTo>
                  <a:lnTo>
                    <a:pt x="2553018" y="0"/>
                  </a:lnTo>
                  <a:lnTo>
                    <a:pt x="2553018" y="1825865"/>
                  </a:lnTo>
                  <a:lnTo>
                    <a:pt x="0" y="1825865"/>
                  </a:lnTo>
                  <a:close/>
                </a:path>
              </a:pathLst>
            </a:custGeom>
            <a:solidFill>
              <a:srgbClr val="F0EDEA">
                <a:alpha val="34902"/>
              </a:srgbClr>
            </a:solidFill>
            <a:ln cap="sq">
              <a:noFill/>
              <a:prstDash val="sysDot"/>
              <a:miter/>
            </a:ln>
          </p:spPr>
        </p:sp>
        <p:sp>
          <p:nvSpPr>
            <p:cNvPr name="TextBox 8" id="8"/>
            <p:cNvSpPr txBox="true"/>
            <p:nvPr/>
          </p:nvSpPr>
          <p:spPr>
            <a:xfrm>
              <a:off x="0" y="-28575"/>
              <a:ext cx="2553018" cy="1854440"/>
            </a:xfrm>
            <a:prstGeom prst="rect">
              <a:avLst/>
            </a:prstGeom>
          </p:spPr>
          <p:txBody>
            <a:bodyPr anchor="ctr" rtlCol="false" tIns="50800" lIns="50800" bIns="50800" rIns="50800"/>
            <a:lstStyle/>
            <a:p>
              <a:pPr algn="ctr" marL="0" indent="0" lvl="0">
                <a:lnSpc>
                  <a:spcPts val="1679"/>
                </a:lnSpc>
                <a:spcBef>
                  <a:spcPct val="0"/>
                </a:spcBef>
              </a:pPr>
            </a:p>
          </p:txBody>
        </p:sp>
      </p:grpSp>
      <p:sp>
        <p:nvSpPr>
          <p:cNvPr name="Freeform 9" id="9"/>
          <p:cNvSpPr/>
          <p:nvPr/>
        </p:nvSpPr>
        <p:spPr>
          <a:xfrm flipH="false" flipV="false" rot="0">
            <a:off x="531243" y="7426901"/>
            <a:ext cx="1656965" cy="977609"/>
          </a:xfrm>
          <a:custGeom>
            <a:avLst/>
            <a:gdLst/>
            <a:ahLst/>
            <a:cxnLst/>
            <a:rect r="r" b="b" t="t" l="l"/>
            <a:pathLst>
              <a:path h="977609" w="1656965">
                <a:moveTo>
                  <a:pt x="0" y="0"/>
                </a:moveTo>
                <a:lnTo>
                  <a:pt x="1656965" y="0"/>
                </a:lnTo>
                <a:lnTo>
                  <a:pt x="1656965" y="977609"/>
                </a:lnTo>
                <a:lnTo>
                  <a:pt x="0" y="977609"/>
                </a:lnTo>
                <a:lnTo>
                  <a:pt x="0" y="0"/>
                </a:lnTo>
                <a:close/>
              </a:path>
            </a:pathLst>
          </a:custGeom>
          <a:blipFill>
            <a:blip r:embed="rId2"/>
            <a:stretch>
              <a:fillRect l="0" t="0" r="0" b="0"/>
            </a:stretch>
          </a:blipFill>
        </p:spPr>
      </p:sp>
      <p:sp>
        <p:nvSpPr>
          <p:cNvPr name="Freeform 10" id="10"/>
          <p:cNvSpPr/>
          <p:nvPr/>
        </p:nvSpPr>
        <p:spPr>
          <a:xfrm flipH="false" flipV="false" rot="0">
            <a:off x="5101948" y="7468915"/>
            <a:ext cx="1459435" cy="893580"/>
          </a:xfrm>
          <a:custGeom>
            <a:avLst/>
            <a:gdLst/>
            <a:ahLst/>
            <a:cxnLst/>
            <a:rect r="r" b="b" t="t" l="l"/>
            <a:pathLst>
              <a:path h="893580" w="1459435">
                <a:moveTo>
                  <a:pt x="0" y="0"/>
                </a:moveTo>
                <a:lnTo>
                  <a:pt x="1459435" y="0"/>
                </a:lnTo>
                <a:lnTo>
                  <a:pt x="1459435" y="893580"/>
                </a:lnTo>
                <a:lnTo>
                  <a:pt x="0" y="893580"/>
                </a:lnTo>
                <a:lnTo>
                  <a:pt x="0" y="0"/>
                </a:lnTo>
                <a:close/>
              </a:path>
            </a:pathLst>
          </a:custGeom>
          <a:blipFill>
            <a:blip r:embed="rId3"/>
            <a:stretch>
              <a:fillRect l="0" t="0" r="0" b="0"/>
            </a:stretch>
          </a:blipFill>
        </p:spPr>
      </p:sp>
      <p:sp>
        <p:nvSpPr>
          <p:cNvPr name="Freeform 11" id="11"/>
          <p:cNvSpPr/>
          <p:nvPr/>
        </p:nvSpPr>
        <p:spPr>
          <a:xfrm flipH="false" flipV="false" rot="0">
            <a:off x="3015255" y="7426901"/>
            <a:ext cx="1418381" cy="893580"/>
          </a:xfrm>
          <a:custGeom>
            <a:avLst/>
            <a:gdLst/>
            <a:ahLst/>
            <a:cxnLst/>
            <a:rect r="r" b="b" t="t" l="l"/>
            <a:pathLst>
              <a:path h="893580" w="1418381">
                <a:moveTo>
                  <a:pt x="0" y="0"/>
                </a:moveTo>
                <a:lnTo>
                  <a:pt x="1418381" y="0"/>
                </a:lnTo>
                <a:lnTo>
                  <a:pt x="1418381" y="893579"/>
                </a:lnTo>
                <a:lnTo>
                  <a:pt x="0" y="893579"/>
                </a:lnTo>
                <a:lnTo>
                  <a:pt x="0" y="0"/>
                </a:lnTo>
                <a:close/>
              </a:path>
            </a:pathLst>
          </a:custGeom>
          <a:blipFill>
            <a:blip r:embed="rId4"/>
            <a:stretch>
              <a:fillRect l="0" t="0" r="0" b="0"/>
            </a:stretch>
          </a:blipFill>
        </p:spPr>
      </p:sp>
      <p:sp>
        <p:nvSpPr>
          <p:cNvPr name="TextBox 12" id="12"/>
          <p:cNvSpPr txBox="true"/>
          <p:nvPr/>
        </p:nvSpPr>
        <p:spPr>
          <a:xfrm rot="0">
            <a:off x="531243" y="8517045"/>
            <a:ext cx="1763820" cy="657276"/>
          </a:xfrm>
          <a:prstGeom prst="rect">
            <a:avLst/>
          </a:prstGeom>
        </p:spPr>
        <p:txBody>
          <a:bodyPr anchor="t" rtlCol="false" tIns="0" lIns="0" bIns="0" rIns="0">
            <a:spAutoFit/>
          </a:bodyPr>
          <a:lstStyle/>
          <a:p>
            <a:pPr algn="l">
              <a:lnSpc>
                <a:spcPts val="1781"/>
              </a:lnSpc>
            </a:pPr>
            <a:r>
              <a:rPr lang="en-US" sz="1359" spc="27">
                <a:solidFill>
                  <a:srgbClr val="000000"/>
                </a:solidFill>
                <a:latin typeface="Glacial Indifference"/>
                <a:ea typeface="Glacial Indifference"/>
                <a:cs typeface="Glacial Indifference"/>
                <a:sym typeface="Glacial Indifference"/>
              </a:rPr>
              <a:t>Icepick and Rolling scars</a:t>
            </a:r>
          </a:p>
          <a:p>
            <a:pPr algn="l">
              <a:lnSpc>
                <a:spcPts val="1781"/>
              </a:lnSpc>
            </a:pPr>
          </a:p>
        </p:txBody>
      </p:sp>
      <p:sp>
        <p:nvSpPr>
          <p:cNvPr name="TextBox 13" id="13"/>
          <p:cNvSpPr txBox="true"/>
          <p:nvPr/>
        </p:nvSpPr>
        <p:spPr>
          <a:xfrm rot="0">
            <a:off x="5178029" y="8517045"/>
            <a:ext cx="1307272" cy="629818"/>
          </a:xfrm>
          <a:prstGeom prst="rect">
            <a:avLst/>
          </a:prstGeom>
        </p:spPr>
        <p:txBody>
          <a:bodyPr anchor="t" rtlCol="false" tIns="0" lIns="0" bIns="0" rIns="0">
            <a:spAutoFit/>
          </a:bodyPr>
          <a:lstStyle/>
          <a:p>
            <a:pPr algn="l">
              <a:lnSpc>
                <a:spcPts val="1781"/>
              </a:lnSpc>
            </a:pPr>
            <a:r>
              <a:rPr lang="en-US" sz="1359" spc="27">
                <a:solidFill>
                  <a:srgbClr val="000000"/>
                </a:solidFill>
                <a:latin typeface="Glacial Indifference"/>
                <a:ea typeface="Glacial Indifference"/>
                <a:cs typeface="Glacial Indifference"/>
                <a:sym typeface="Glacial Indifference"/>
              </a:rPr>
              <a:t>Box scars and rolling scars</a:t>
            </a:r>
          </a:p>
          <a:p>
            <a:pPr algn="l">
              <a:lnSpc>
                <a:spcPts val="1572"/>
              </a:lnSpc>
            </a:pPr>
          </a:p>
        </p:txBody>
      </p:sp>
      <p:sp>
        <p:nvSpPr>
          <p:cNvPr name="TextBox 14" id="14"/>
          <p:cNvSpPr txBox="true"/>
          <p:nvPr/>
        </p:nvSpPr>
        <p:spPr>
          <a:xfrm rot="0">
            <a:off x="3015255" y="8517045"/>
            <a:ext cx="1418381" cy="438201"/>
          </a:xfrm>
          <a:prstGeom prst="rect">
            <a:avLst/>
          </a:prstGeom>
        </p:spPr>
        <p:txBody>
          <a:bodyPr anchor="t" rtlCol="false" tIns="0" lIns="0" bIns="0" rIns="0">
            <a:spAutoFit/>
          </a:bodyPr>
          <a:lstStyle/>
          <a:p>
            <a:pPr algn="l">
              <a:lnSpc>
                <a:spcPts val="1781"/>
              </a:lnSpc>
            </a:pPr>
            <a:r>
              <a:rPr lang="en-US" sz="1359" spc="27">
                <a:solidFill>
                  <a:srgbClr val="000000"/>
                </a:solidFill>
                <a:latin typeface="Glacial Indifference"/>
                <a:ea typeface="Glacial Indifference"/>
                <a:cs typeface="Glacial Indifference"/>
                <a:sym typeface="Glacial Indifference"/>
              </a:rPr>
              <a:t>Box scars </a:t>
            </a:r>
          </a:p>
          <a:p>
            <a:pPr algn="l">
              <a:lnSpc>
                <a:spcPts val="1781"/>
              </a:lnSpc>
            </a:p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DAF7RagF87Y</dc:identifier>
  <dcterms:modified xsi:type="dcterms:W3CDTF">2011-08-01T06:04:30Z</dcterms:modified>
  <cp:revision>1</cp:revision>
  <dc:title>Kopie van Kom lags en krijg een gratis ecotas!</dc:title>
</cp:coreProperties>
</file>